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sldIdLst>
    <p:sldId id="256" r:id="rId2"/>
    <p:sldId id="280" r:id="rId3"/>
    <p:sldId id="343" r:id="rId4"/>
    <p:sldId id="259" r:id="rId5"/>
    <p:sldId id="300" r:id="rId6"/>
    <p:sldId id="326" r:id="rId7"/>
    <p:sldId id="262" r:id="rId8"/>
    <p:sldId id="263" r:id="rId9"/>
    <p:sldId id="264" r:id="rId10"/>
    <p:sldId id="321" r:id="rId11"/>
    <p:sldId id="267" r:id="rId12"/>
    <p:sldId id="314" r:id="rId13"/>
    <p:sldId id="315" r:id="rId14"/>
    <p:sldId id="317" r:id="rId15"/>
    <p:sldId id="322" r:id="rId16"/>
    <p:sldId id="297" r:id="rId17"/>
    <p:sldId id="268" r:id="rId18"/>
    <p:sldId id="269" r:id="rId19"/>
    <p:sldId id="276" r:id="rId20"/>
    <p:sldId id="344" r:id="rId21"/>
    <p:sldId id="345" r:id="rId22"/>
    <p:sldId id="346" r:id="rId23"/>
    <p:sldId id="347" r:id="rId24"/>
    <p:sldId id="348" r:id="rId25"/>
    <p:sldId id="349" r:id="rId26"/>
    <p:sldId id="350" r:id="rId27"/>
    <p:sldId id="351" r:id="rId28"/>
    <p:sldId id="352" r:id="rId29"/>
    <p:sldId id="353" r:id="rId30"/>
    <p:sldId id="354" r:id="rId31"/>
    <p:sldId id="355" r:id="rId32"/>
    <p:sldId id="356" r:id="rId33"/>
    <p:sldId id="357" r:id="rId34"/>
    <p:sldId id="358" r:id="rId35"/>
    <p:sldId id="359" r:id="rId36"/>
    <p:sldId id="360" r:id="rId37"/>
    <p:sldId id="361" r:id="rId38"/>
    <p:sldId id="362" r:id="rId39"/>
    <p:sldId id="296" r:id="rId40"/>
    <p:sldId id="274" r:id="rId41"/>
    <p:sldId id="275"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p:cViewPr varScale="1">
        <p:scale>
          <a:sx n="88" d="100"/>
          <a:sy n="88" d="100"/>
        </p:scale>
        <p:origin x="1334" y="5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57F5B7F-8512-41E7-A035-99AF5AE4F19F}" type="datetimeFigureOut">
              <a:rPr lang="en-US" smtClean="0"/>
              <a:pPr/>
              <a:t>5/21/2023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FDBF95E-DA7F-4100-90CB-4D99A6961DEE}" type="slidenum">
              <a:rPr lang="en-US" smtClean="0"/>
              <a:pPr/>
              <a:t>‹#›</a:t>
            </a:fld>
            <a:endParaRPr lang="en-US"/>
          </a:p>
        </p:txBody>
      </p:sp>
    </p:spTree>
    <p:extLst>
      <p:ext uri="{BB962C8B-B14F-4D97-AF65-F5344CB8AC3E}">
        <p14:creationId xmlns:p14="http://schemas.microsoft.com/office/powerpoint/2010/main" val="1566565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 </a:t>
            </a:r>
          </a:p>
          <a:p>
            <a:r>
              <a:rPr lang="en-US" sz="1200" b="1" kern="1200" dirty="0">
                <a:solidFill>
                  <a:schemeClr val="tx1"/>
                </a:solidFill>
                <a:latin typeface="+mn-lt"/>
                <a:ea typeface="+mn-ea"/>
                <a:cs typeface="+mn-cs"/>
              </a:rPr>
              <a:t>USECASE DIAGRAM: </a:t>
            </a:r>
            <a:r>
              <a:rPr lang="en-US" sz="1200" kern="1200" dirty="0">
                <a:solidFill>
                  <a:schemeClr val="tx1"/>
                </a:solidFill>
                <a:latin typeface="+mn-lt"/>
                <a:ea typeface="+mn-ea"/>
                <a:cs typeface="+mn-cs"/>
              </a:rPr>
              <a:t>A Use case is a description of set of sequence of actions.  Graphically it is rendered as an ellipse with solid line including only its name.  Use case diagram is a behavioral diagram that shows a set of use cases and actors and their relationship.  It is an association between the use cases and actors.  An actor represents a real-world object.  Primary Actor – Sender, Secondary Actor Receiver.</a:t>
            </a:r>
          </a:p>
          <a:p>
            <a:endParaRPr lang="en-US" dirty="0"/>
          </a:p>
        </p:txBody>
      </p:sp>
      <p:sp>
        <p:nvSpPr>
          <p:cNvPr id="4" name="Slide Number Placeholder 3"/>
          <p:cNvSpPr>
            <a:spLocks noGrp="1"/>
          </p:cNvSpPr>
          <p:nvPr>
            <p:ph type="sldNum" sz="quarter" idx="10"/>
          </p:nvPr>
        </p:nvSpPr>
        <p:spPr/>
        <p:txBody>
          <a:bodyPr/>
          <a:lstStyle/>
          <a:p>
            <a:fld id="{5FDBF95E-DA7F-4100-90CB-4D99A6961DEE}" type="slidenum">
              <a:rPr lang="en-US" smtClean="0"/>
              <a:pPr/>
              <a:t>9</a:t>
            </a:fld>
            <a:endParaRPr lang="en-US"/>
          </a:p>
        </p:txBody>
      </p:sp>
    </p:spTree>
    <p:extLst>
      <p:ext uri="{BB962C8B-B14F-4D97-AF65-F5344CB8AC3E}">
        <p14:creationId xmlns:p14="http://schemas.microsoft.com/office/powerpoint/2010/main" val="1699893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The class diagram shows a set of classes, interfaces, collaborations and their relationships.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5FDBF95E-DA7F-4100-90CB-4D99A6961DEE}" type="slidenum">
              <a:rPr lang="en-US" smtClean="0"/>
              <a:pPr/>
              <a:t>16</a:t>
            </a:fld>
            <a:endParaRPr lang="en-US"/>
          </a:p>
        </p:txBody>
      </p:sp>
    </p:spTree>
    <p:extLst>
      <p:ext uri="{BB962C8B-B14F-4D97-AF65-F5344CB8AC3E}">
        <p14:creationId xmlns:p14="http://schemas.microsoft.com/office/powerpoint/2010/main" val="4104748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a:t>Click to edit Master title style</a:t>
            </a:r>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7" name="Date Placeholder 6"/>
          <p:cNvSpPr>
            <a:spLocks noGrp="1"/>
          </p:cNvSpPr>
          <p:nvPr>
            <p:ph type="dt" sz="half" idx="10"/>
          </p:nvPr>
        </p:nvSpPr>
        <p:spPr/>
        <p:txBody>
          <a:bodyPr/>
          <a:lstStyle/>
          <a:p>
            <a:fld id="{DBDE36E3-064B-4319-8971-DB24598FB7A4}" type="datetimeFigureOut">
              <a:rPr lang="en-US" smtClean="0"/>
              <a:pPr/>
              <a:t>5/21/2023</a:t>
            </a:fld>
            <a:endParaRPr lang="en-US"/>
          </a:p>
        </p:txBody>
      </p:sp>
      <p:sp>
        <p:nvSpPr>
          <p:cNvPr id="20" name="Footer Placeholder 19"/>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2401026F-F1B0-4023-B4A0-A3D8B50537F2}" type="slidenum">
              <a:rPr lang="en-US" smtClean="0"/>
              <a:pPr/>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BDE36E3-064B-4319-8971-DB24598FB7A4}" type="datetimeFigureOut">
              <a:rPr lang="en-US" smtClean="0"/>
              <a:pPr/>
              <a:t>5/21/2023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1430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BDE36E3-064B-4319-8971-DB24598FB7A4}" type="datetimeFigureOut">
              <a:rPr lang="en-US" smtClean="0"/>
              <a:pPr/>
              <a:t>5/21/2023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BDE36E3-064B-4319-8971-DB24598FB7A4}" type="datetimeFigureOut">
              <a:rPr lang="en-US" smtClean="0"/>
              <a:pPr/>
              <a:t>5/21/2023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a:t>Click to edit Master title style</a:t>
            </a:r>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DBDE36E3-064B-4319-8971-DB24598FB7A4}" type="datetimeFigureOut">
              <a:rPr lang="en-US" smtClean="0"/>
              <a:pPr/>
              <a:t>5/21/2023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1026F-F1B0-4023-B4A0-A3D8B50537F2}" type="slidenum">
              <a:rPr lang="en-US" smtClean="0"/>
              <a:pPr/>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kumimoji="0" lang="en-US"/>
              <a:t>Click to edit Master title style</a:t>
            </a:r>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DBDE36E3-064B-4319-8971-DB24598FB7A4}" type="datetimeFigureOut">
              <a:rPr lang="en-US" smtClean="0"/>
              <a:pPr/>
              <a:t>5/21/2023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a:t>Click to edit Master title style</a:t>
            </a:r>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DBDE36E3-064B-4319-8971-DB24598FB7A4}" type="datetimeFigureOut">
              <a:rPr lang="en-US" smtClean="0"/>
              <a:pPr/>
              <a:t>5/21/2023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p>
            <a:r>
              <a:rPr kumimoji="0" lang="en-US"/>
              <a:t>Click to edit Master title style</a:t>
            </a:r>
          </a:p>
        </p:txBody>
      </p:sp>
      <p:sp>
        <p:nvSpPr>
          <p:cNvPr id="3" name="Date Placeholder 2"/>
          <p:cNvSpPr>
            <a:spLocks noGrp="1"/>
          </p:cNvSpPr>
          <p:nvPr>
            <p:ph type="dt" sz="half" idx="10"/>
          </p:nvPr>
        </p:nvSpPr>
        <p:spPr/>
        <p:txBody>
          <a:bodyPr/>
          <a:lstStyle/>
          <a:p>
            <a:fld id="{DBDE36E3-064B-4319-8971-DB24598FB7A4}" type="datetimeFigureOut">
              <a:rPr lang="en-US" smtClean="0"/>
              <a:pPr/>
              <a:t>5/21/2023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fld id="{DBDE36E3-064B-4319-8971-DB24598FB7A4}" type="datetimeFigureOut">
              <a:rPr lang="en-US" smtClean="0"/>
              <a:pPr/>
              <a:t>5/21/2023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401026F-F1B0-4023-B4A0-A3D8B50537F2}" type="slidenum">
              <a:rPr lang="en-US" smtClean="0"/>
              <a:pPr/>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a:t>Click to edit Master title style</a:t>
            </a:r>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DBDE36E3-064B-4319-8971-DB24598FB7A4}" type="datetimeFigureOut">
              <a:rPr lang="en-US" smtClean="0"/>
              <a:pPr/>
              <a:t>5/21/2023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a:t>Click to edit Master title style</a:t>
            </a:r>
          </a:p>
        </p:txBody>
      </p:sp>
      <p:sp>
        <p:nvSpPr>
          <p:cNvPr id="5" name="Date Placeholder 4"/>
          <p:cNvSpPr>
            <a:spLocks noGrp="1"/>
          </p:cNvSpPr>
          <p:nvPr>
            <p:ph type="dt" sz="half" idx="10"/>
          </p:nvPr>
        </p:nvSpPr>
        <p:spPr/>
        <p:txBody>
          <a:bodyPr/>
          <a:lstStyle/>
          <a:p>
            <a:fld id="{DBDE36E3-064B-4319-8971-DB24598FB7A4}" type="datetimeFigureOut">
              <a:rPr lang="en-US" smtClean="0"/>
              <a:pPr/>
              <a:t>5/21/2023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01026F-F1B0-4023-B4A0-A3D8B50537F2}" type="slidenum">
              <a:rPr lang="en-US" smtClean="0"/>
              <a:pPr/>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kumimoji="0" lang="en-US"/>
              <a:t>Click to edit Master title style</a:t>
            </a:r>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DBDE36E3-064B-4319-8971-DB24598FB7A4}" type="datetimeFigureOut">
              <a:rPr lang="en-US" smtClean="0"/>
              <a:pPr/>
              <a:t>5/21/2023</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2401026F-F1B0-4023-B4A0-A3D8B50537F2}" type="slidenum">
              <a:rPr lang="en-US" smtClean="0"/>
              <a:pPr/>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0100" y="928670"/>
            <a:ext cx="8429684" cy="4084506"/>
          </a:xfrm>
        </p:spPr>
        <p:txBody>
          <a:bodyPr>
            <a:normAutofit/>
          </a:bodyPr>
          <a:lstStyle/>
          <a:p>
            <a:pPr algn="ctr"/>
            <a:r>
              <a:rPr lang="en-US" sz="5400" b="1" u="sng" dirty="0" smtClean="0"/>
              <a:t>Event</a:t>
            </a:r>
            <a:r>
              <a:rPr lang="en-US" sz="5400" b="1" u="sng" dirty="0"/>
              <a:t/>
            </a:r>
            <a:br>
              <a:rPr lang="en-US" sz="5400" b="1" u="sng" dirty="0"/>
            </a:br>
            <a:r>
              <a:rPr lang="en-US" sz="5400" b="1" u="sng" dirty="0"/>
              <a:t>Management System</a:t>
            </a:r>
            <a:r>
              <a:rPr lang="en-US" b="1" u="sng" dirty="0"/>
              <a:t/>
            </a:r>
            <a:br>
              <a:rPr lang="en-US" b="1" u="sng" dirty="0"/>
            </a:br>
            <a:r>
              <a:rPr lang="en-US" b="1" u="sng" dirty="0"/>
              <a:t/>
            </a:r>
            <a:br>
              <a:rPr lang="en-US" b="1" u="sng" dirty="0"/>
            </a:br>
            <a:r>
              <a:rPr lang="en-US" sz="3200" b="1" u="sng" dirty="0"/>
              <a:t>Developed in PHP &amp; MySQL</a:t>
            </a:r>
            <a:r>
              <a:rPr lang="en-US" dirty="0"/>
              <a:t/>
            </a:r>
            <a:br>
              <a:rPr lang="en-US" dirty="0"/>
            </a:b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BCC19E-4561-AA11-A8DC-FE302D187B3D}"/>
              </a:ext>
            </a:extLst>
          </p:cNvPr>
          <p:cNvSpPr>
            <a:spLocks noGrp="1"/>
          </p:cNvSpPr>
          <p:nvPr>
            <p:ph type="title"/>
          </p:nvPr>
        </p:nvSpPr>
        <p:spPr>
          <a:xfrm>
            <a:off x="1435608" y="-99392"/>
            <a:ext cx="7498080" cy="936104"/>
          </a:xfrm>
        </p:spPr>
        <p:txBody>
          <a:bodyPr/>
          <a:lstStyle/>
          <a:p>
            <a:pPr algn="ctr"/>
            <a:r>
              <a:rPr lang="en-IN" b="1" dirty="0" smtClean="0"/>
              <a:t>Continue…</a:t>
            </a:r>
            <a:endParaRPr lang="en-IN"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9632" y="1556792"/>
            <a:ext cx="7344816" cy="5184576"/>
          </a:xfrm>
        </p:spPr>
      </p:pic>
      <p:sp>
        <p:nvSpPr>
          <p:cNvPr id="7" name="TextBox 6"/>
          <p:cNvSpPr txBox="1"/>
          <p:nvPr/>
        </p:nvSpPr>
        <p:spPr>
          <a:xfrm>
            <a:off x="1475656" y="1052736"/>
            <a:ext cx="2952328" cy="369332"/>
          </a:xfrm>
          <a:prstGeom prst="rect">
            <a:avLst/>
          </a:prstGeom>
          <a:noFill/>
        </p:spPr>
        <p:txBody>
          <a:bodyPr wrap="square" rtlCol="0">
            <a:spAutoFit/>
          </a:bodyPr>
          <a:lstStyle/>
          <a:p>
            <a:r>
              <a:rPr lang="en-US" dirty="0" smtClean="0"/>
              <a:t>Admin use case</a:t>
            </a:r>
            <a:endParaRPr lang="en-US" dirty="0"/>
          </a:p>
        </p:txBody>
      </p:sp>
    </p:spTree>
    <p:extLst>
      <p:ext uri="{BB962C8B-B14F-4D97-AF65-F5344CB8AC3E}">
        <p14:creationId xmlns:p14="http://schemas.microsoft.com/office/powerpoint/2010/main" val="30988155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1142984"/>
          </a:xfrm>
        </p:spPr>
        <p:txBody>
          <a:bodyPr/>
          <a:lstStyle/>
          <a:p>
            <a:pPr algn="ctr"/>
            <a:r>
              <a:rPr lang="en-IN" b="1" dirty="0"/>
              <a:t>ER Diagram</a:t>
            </a:r>
            <a:endParaRPr lang="en-US" b="1"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5608" y="1142984"/>
            <a:ext cx="7384864" cy="5589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B199F2-AF9F-DB9A-77E0-00FEF2FAF8C0}"/>
              </a:ext>
            </a:extLst>
          </p:cNvPr>
          <p:cNvSpPr>
            <a:spLocks noGrp="1"/>
          </p:cNvSpPr>
          <p:nvPr>
            <p:ph type="title"/>
          </p:nvPr>
        </p:nvSpPr>
        <p:spPr/>
        <p:txBody>
          <a:bodyPr/>
          <a:lstStyle/>
          <a:p>
            <a:pPr algn="ctr"/>
            <a:r>
              <a:rPr lang="en-IN" b="1" dirty="0"/>
              <a:t>Dataflow Diagrams (DFDs)</a:t>
            </a:r>
          </a:p>
        </p:txBody>
      </p:sp>
      <p:sp>
        <p:nvSpPr>
          <p:cNvPr id="3" name="Content Placeholder 2">
            <a:extLst>
              <a:ext uri="{FF2B5EF4-FFF2-40B4-BE49-F238E27FC236}">
                <a16:creationId xmlns:a16="http://schemas.microsoft.com/office/drawing/2014/main" xmlns="" id="{6666F14B-DADB-066E-F2A5-FEA50377177D}"/>
              </a:ext>
            </a:extLst>
          </p:cNvPr>
          <p:cNvSpPr>
            <a:spLocks noGrp="1"/>
          </p:cNvSpPr>
          <p:nvPr>
            <p:ph idx="1"/>
          </p:nvPr>
        </p:nvSpPr>
        <p:spPr/>
        <p:txBody>
          <a:bodyPr>
            <a:normAutofit fontScale="77500" lnSpcReduction="20000"/>
          </a:bodyPr>
          <a:lstStyle/>
          <a:p>
            <a:pPr marL="82296" indent="0" algn="just">
              <a:buNone/>
            </a:pPr>
            <a:r>
              <a:rPr lang="en-US" sz="3200" dirty="0">
                <a:solidFill>
                  <a:srgbClr val="333333"/>
                </a:solidFill>
                <a:effectLst/>
                <a:latin typeface="Calibri" panose="020F0502020204030204" pitchFamily="34" charset="0"/>
                <a:ea typeface="Times New Roman" panose="02020603050405020304" pitchFamily="18" charset="0"/>
              </a:rPr>
              <a:t>A Data Flow Diagram (DFD) is a traditional visual representation of the information flows within a system. A neat and clear DFD can depict the right amount of the system requirement graphically. It can be manual, automated, or a combination of both.</a:t>
            </a:r>
            <a:endParaRPr lang="en-IN" sz="3200" dirty="0">
              <a:effectLst/>
              <a:latin typeface="Times New Roman" panose="02020603050405020304" pitchFamily="18" charset="0"/>
              <a:ea typeface="Times New Roman" panose="02020603050405020304" pitchFamily="18" charset="0"/>
            </a:endParaRPr>
          </a:p>
          <a:p>
            <a:pPr marL="82296" indent="0" algn="just">
              <a:buNone/>
            </a:pPr>
            <a:r>
              <a:rPr lang="en-US" sz="3200" dirty="0">
                <a:solidFill>
                  <a:srgbClr val="333333"/>
                </a:solidFill>
                <a:effectLst/>
                <a:latin typeface="Calibri" panose="020F0502020204030204" pitchFamily="34" charset="0"/>
                <a:ea typeface="Times New Roman" panose="02020603050405020304" pitchFamily="18" charset="0"/>
              </a:rPr>
              <a:t>It shows how data enters and leaves the system, what changes the information, and where data is stored.</a:t>
            </a:r>
            <a:endParaRPr lang="en-IN" sz="3200" dirty="0">
              <a:effectLst/>
              <a:latin typeface="Times New Roman" panose="02020603050405020304" pitchFamily="18" charset="0"/>
              <a:ea typeface="Times New Roman" panose="02020603050405020304" pitchFamily="18" charset="0"/>
            </a:endParaRPr>
          </a:p>
          <a:p>
            <a:pPr marL="82296" indent="0" algn="just">
              <a:buNone/>
            </a:pPr>
            <a:r>
              <a:rPr lang="en-US" sz="3200" dirty="0">
                <a:solidFill>
                  <a:srgbClr val="333333"/>
                </a:solidFill>
                <a:effectLst/>
                <a:latin typeface="Calibri" panose="020F0502020204030204" pitchFamily="34" charset="0"/>
                <a:ea typeface="Times New Roman" panose="02020603050405020304" pitchFamily="18" charset="0"/>
              </a:rPr>
              <a:t>The objective of a DFD is to show the scope and boundaries of a system as a whole. It may be used as a communication tool between a system analyst and any person who plays a part in the order that acts as a starting point for redesigning a system. The DFD is also called as a data flow graph or bubble chart.</a:t>
            </a:r>
            <a:endParaRPr lang="en-IN" sz="32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9676531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56" y="188640"/>
            <a:ext cx="7392959" cy="6480720"/>
          </a:xfrm>
          <a:prstGeom prst="rect">
            <a:avLst/>
          </a:prstGeom>
        </p:spPr>
      </p:pic>
    </p:spTree>
    <p:extLst>
      <p:ext uri="{BB962C8B-B14F-4D97-AF65-F5344CB8AC3E}">
        <p14:creationId xmlns:p14="http://schemas.microsoft.com/office/powerpoint/2010/main" val="16635974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3" y="620688"/>
            <a:ext cx="7632848" cy="5765381"/>
          </a:xfrm>
          <a:prstGeom prst="rect">
            <a:avLst/>
          </a:prstGeom>
        </p:spPr>
      </p:pic>
    </p:spTree>
    <p:extLst>
      <p:ext uri="{BB962C8B-B14F-4D97-AF65-F5344CB8AC3E}">
        <p14:creationId xmlns:p14="http://schemas.microsoft.com/office/powerpoint/2010/main" val="4049037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648" y="188640"/>
            <a:ext cx="7488832" cy="6514286"/>
          </a:xfrm>
          <a:prstGeom prst="rect">
            <a:avLst/>
          </a:prstGeom>
        </p:spPr>
      </p:pic>
    </p:spTree>
    <p:extLst>
      <p:ext uri="{BB962C8B-B14F-4D97-AF65-F5344CB8AC3E}">
        <p14:creationId xmlns:p14="http://schemas.microsoft.com/office/powerpoint/2010/main" val="9702723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5F0386-8B12-CC23-A99D-098C6B343917}"/>
              </a:ext>
            </a:extLst>
          </p:cNvPr>
          <p:cNvSpPr>
            <a:spLocks noGrp="1"/>
          </p:cNvSpPr>
          <p:nvPr>
            <p:ph type="title"/>
          </p:nvPr>
        </p:nvSpPr>
        <p:spPr>
          <a:xfrm>
            <a:off x="1435608" y="-99392"/>
            <a:ext cx="7498080" cy="1152128"/>
          </a:xfrm>
        </p:spPr>
        <p:txBody>
          <a:bodyPr/>
          <a:lstStyle/>
          <a:p>
            <a:pPr algn="ctr"/>
            <a:r>
              <a:rPr lang="en-IN" b="1" dirty="0"/>
              <a:t>Class Diagram</a:t>
            </a:r>
          </a:p>
        </p:txBody>
      </p:sp>
      <p:pic>
        <p:nvPicPr>
          <p:cNvPr id="1026" name="Picture 2" descr="ems class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1268760"/>
            <a:ext cx="6768752" cy="5112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14259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142852"/>
            <a:ext cx="7498080" cy="2071702"/>
          </a:xfrm>
        </p:spPr>
        <p:txBody>
          <a:bodyPr>
            <a:normAutofit/>
          </a:bodyPr>
          <a:lstStyle/>
          <a:p>
            <a:pPr algn="ctr"/>
            <a:r>
              <a:rPr lang="en-US" b="1" u="sng" dirty="0"/>
              <a:t>Implementation and </a:t>
            </a:r>
            <a:br>
              <a:rPr lang="en-US" b="1" u="sng" dirty="0"/>
            </a:br>
            <a:r>
              <a:rPr lang="en-US" b="1" u="sng" dirty="0"/>
              <a:t>System Testing</a:t>
            </a:r>
            <a:r>
              <a:rPr lang="en-US" dirty="0"/>
              <a:t/>
            </a:r>
            <a:br>
              <a:rPr lang="en-US" dirty="0"/>
            </a:br>
            <a:endParaRPr lang="en-US" dirty="0"/>
          </a:p>
        </p:txBody>
      </p:sp>
      <p:sp>
        <p:nvSpPr>
          <p:cNvPr id="3" name="Content Placeholder 2"/>
          <p:cNvSpPr>
            <a:spLocks noGrp="1"/>
          </p:cNvSpPr>
          <p:nvPr>
            <p:ph idx="1"/>
          </p:nvPr>
        </p:nvSpPr>
        <p:spPr>
          <a:xfrm>
            <a:off x="1435608" y="1643050"/>
            <a:ext cx="7498080" cy="4605350"/>
          </a:xfrm>
        </p:spPr>
        <p:txBody>
          <a:bodyPr>
            <a:normAutofit fontScale="70000" lnSpcReduction="20000"/>
          </a:bodyPr>
          <a:lstStyle/>
          <a:p>
            <a:r>
              <a:rPr lang="en-US" dirty="0"/>
              <a:t>After all phase have been perfectly done, the system will be implemented to the server and the system can be used.</a:t>
            </a:r>
          </a:p>
          <a:p>
            <a:endParaRPr lang="en-US" dirty="0"/>
          </a:p>
          <a:p>
            <a:pPr>
              <a:buNone/>
            </a:pPr>
            <a:r>
              <a:rPr lang="en-US" b="1" u="sng" dirty="0"/>
              <a:t>System Testing</a:t>
            </a:r>
          </a:p>
          <a:p>
            <a:pPr>
              <a:buNone/>
            </a:pPr>
            <a:endParaRPr lang="en-US" dirty="0"/>
          </a:p>
          <a:p>
            <a:r>
              <a:rPr lang="en-US" dirty="0"/>
              <a:t>The goal of the system testing process was to determine all faults in our project .The program was subjected to a set of test inputs and many explanations were made and based on these explanations it will be decided whether the program behaves as expected or not. Our Project went through two levels of testing</a:t>
            </a:r>
          </a:p>
          <a:p>
            <a:pPr>
              <a:buFont typeface="Wingdings" pitchFamily="2" charset="2"/>
              <a:buChar char="q"/>
            </a:pPr>
            <a:endParaRPr lang="en-US" dirty="0"/>
          </a:p>
          <a:p>
            <a:pPr>
              <a:buFont typeface="Wingdings" pitchFamily="2" charset="2"/>
              <a:buChar char="q"/>
            </a:pPr>
            <a:r>
              <a:rPr lang="en-US" dirty="0"/>
              <a:t>Unit testing</a:t>
            </a:r>
          </a:p>
          <a:p>
            <a:pPr>
              <a:buFont typeface="Wingdings" pitchFamily="2" charset="2"/>
              <a:buChar char="q"/>
            </a:pPr>
            <a:r>
              <a:rPr lang="en-US" dirty="0"/>
              <a:t>Integration testing</a:t>
            </a:r>
          </a:p>
          <a:p>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725470"/>
          </a:xfrm>
        </p:spPr>
        <p:txBody>
          <a:bodyPr>
            <a:normAutofit fontScale="90000"/>
          </a:bodyPr>
          <a:lstStyle/>
          <a:p>
            <a:pPr algn="ctr"/>
            <a:r>
              <a:rPr lang="en-US" b="1" u="sng" dirty="0"/>
              <a:t>Project Screens</a:t>
            </a:r>
            <a:r>
              <a:rPr lang="en-US" dirty="0"/>
              <a:t/>
            </a:r>
            <a:br>
              <a:rPr lang="en-US" dirty="0"/>
            </a:br>
            <a:endParaRPr lang="en-US" dirty="0"/>
          </a:p>
        </p:txBody>
      </p:sp>
      <p:pic>
        <p:nvPicPr>
          <p:cNvPr id="3074"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1720" y="764704"/>
            <a:ext cx="6116638" cy="5948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5656" y="188641"/>
            <a:ext cx="7200800" cy="3024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5656" y="3501008"/>
            <a:ext cx="7200800" cy="2849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725470"/>
          </a:xfrm>
        </p:spPr>
        <p:txBody>
          <a:bodyPr>
            <a:normAutofit fontScale="90000"/>
          </a:bodyPr>
          <a:lstStyle/>
          <a:p>
            <a:pPr algn="ctr"/>
            <a:r>
              <a:rPr lang="en-GB" b="1" u="sng" dirty="0" err="1" smtClean="0"/>
              <a:t>Intorduction</a:t>
            </a:r>
            <a:r>
              <a:rPr lang="en-US" dirty="0"/>
              <a:t/>
            </a:r>
            <a:br>
              <a:rPr lang="en-US" dirty="0"/>
            </a:br>
            <a:endParaRPr lang="en-US" dirty="0"/>
          </a:p>
        </p:txBody>
      </p:sp>
      <p:sp>
        <p:nvSpPr>
          <p:cNvPr id="3" name="Content Placeholder 2"/>
          <p:cNvSpPr>
            <a:spLocks noGrp="1"/>
          </p:cNvSpPr>
          <p:nvPr>
            <p:ph idx="1"/>
          </p:nvPr>
        </p:nvSpPr>
        <p:spPr>
          <a:xfrm>
            <a:off x="1187624" y="1000108"/>
            <a:ext cx="7746064" cy="5957284"/>
          </a:xfrm>
        </p:spPr>
        <p:txBody>
          <a:bodyPr>
            <a:normAutofit/>
          </a:bodyPr>
          <a:lstStyle/>
          <a:p>
            <a:pPr marL="82296" indent="0">
              <a:lnSpc>
                <a:spcPct val="115000"/>
              </a:lnSpc>
              <a:spcAft>
                <a:spcPts val="1000"/>
              </a:spcAft>
              <a:buNone/>
            </a:pPr>
            <a:r>
              <a:rPr lang="en-IN" sz="2000" b="1" dirty="0" smtClean="0">
                <a:effectLst/>
                <a:latin typeface="+mj-lt"/>
                <a:ea typeface="Times New Roman" panose="02020603050405020304" pitchFamily="18" charset="0"/>
                <a:cs typeface="Times New Roman" panose="02020603050405020304" pitchFamily="18" charset="0"/>
              </a:rPr>
              <a:t>Scope of the Project</a:t>
            </a:r>
          </a:p>
          <a:p>
            <a:pPr marL="82296" indent="0">
              <a:lnSpc>
                <a:spcPct val="115000"/>
              </a:lnSpc>
              <a:spcAft>
                <a:spcPts val="1000"/>
              </a:spcAft>
              <a:buNone/>
            </a:pPr>
            <a:r>
              <a:rPr lang="en-IN" sz="1800" dirty="0"/>
              <a:t>The objective of this application is to develop a system that effectively manages all the data related to the various events that take place in an organization. The purpose is to maintain a centralized database of all event related information. The goal is to support various functions and processes necessary to manage the data efficiently</a:t>
            </a:r>
            <a:r>
              <a:rPr lang="en-IN" sz="1800" dirty="0" smtClean="0"/>
              <a:t>.</a:t>
            </a:r>
          </a:p>
          <a:p>
            <a:pPr marL="82296" indent="0">
              <a:lnSpc>
                <a:spcPct val="115000"/>
              </a:lnSpc>
              <a:spcAft>
                <a:spcPts val="1000"/>
              </a:spcAft>
              <a:buNone/>
            </a:pPr>
            <a:r>
              <a:rPr lang="en-IN" sz="1800" b="1" dirty="0"/>
              <a:t>Existing </a:t>
            </a:r>
            <a:r>
              <a:rPr lang="en-IN" sz="1800" b="1" dirty="0" smtClean="0"/>
              <a:t>System</a:t>
            </a:r>
          </a:p>
          <a:p>
            <a:pPr marL="82296" indent="0">
              <a:lnSpc>
                <a:spcPct val="115000"/>
              </a:lnSpc>
              <a:spcAft>
                <a:spcPts val="1000"/>
              </a:spcAft>
              <a:buNone/>
            </a:pPr>
            <a:r>
              <a:rPr lang="en-IN" sz="1800" dirty="0"/>
              <a:t>This existing system is not providing secure registration and profile management of all the users properly. This system is not providing on-line Help. This system doesn’t provide tracking of users activities and their progress. This manual system gives us very less security for saving data and some data may be lost due to mismanagement. This system is not providing event management through internet. This system is not providing proper events information. The system is giving manual information through the event management executer.</a:t>
            </a:r>
            <a:endParaRPr lang="en-US" sz="1800" dirty="0"/>
          </a:p>
          <a:p>
            <a:pPr marL="82296" indent="0">
              <a:lnSpc>
                <a:spcPct val="115000"/>
              </a:lnSpc>
              <a:spcAft>
                <a:spcPts val="1000"/>
              </a:spcAft>
              <a:buNone/>
            </a:pPr>
            <a:endParaRPr lang="en-US" sz="1800" dirty="0"/>
          </a:p>
          <a:p>
            <a:pPr marL="82296" indent="0">
              <a:lnSpc>
                <a:spcPct val="115000"/>
              </a:lnSpc>
              <a:spcAft>
                <a:spcPts val="1000"/>
              </a:spcAft>
              <a:buNone/>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82296" marR="12700" indent="0" algn="just">
              <a:lnSpc>
                <a:spcPct val="114000"/>
              </a:lnSpc>
              <a:buNone/>
            </a:pPr>
            <a:endParaRPr lang="en-IN"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5736" y="548680"/>
            <a:ext cx="59436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80950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5656" y="116633"/>
            <a:ext cx="7344816" cy="3312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5656" y="3458534"/>
            <a:ext cx="7344816" cy="3210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3902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3648" y="260648"/>
            <a:ext cx="7488832" cy="280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7420" y="3356992"/>
            <a:ext cx="7485059" cy="3096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07217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3688" y="332656"/>
            <a:ext cx="6840760" cy="5904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99176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9632" y="332656"/>
            <a:ext cx="7704856" cy="266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9" name="Picture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3648" y="3284984"/>
            <a:ext cx="7560840" cy="343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00151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88640"/>
            <a:ext cx="7488832" cy="36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4293096"/>
            <a:ext cx="7272808"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95401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1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3648" y="332656"/>
            <a:ext cx="7272808"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3648" y="3501008"/>
            <a:ext cx="7200800" cy="214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92434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1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1640" y="404664"/>
            <a:ext cx="7344816" cy="2736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 name="Picture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66216" y="3789040"/>
            <a:ext cx="7166223" cy="213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27159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1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7664" y="692696"/>
            <a:ext cx="7056784"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5" name="Picture 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7664" y="4149080"/>
            <a:ext cx="6696744" cy="204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40173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5656" y="476672"/>
            <a:ext cx="6912768" cy="183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9" name="Picture 2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5656" y="2852936"/>
            <a:ext cx="6840760" cy="342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55963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9632" y="332656"/>
            <a:ext cx="7674056" cy="5915744"/>
          </a:xfrm>
        </p:spPr>
        <p:txBody>
          <a:bodyPr>
            <a:normAutofit fontScale="85000" lnSpcReduction="10000"/>
          </a:bodyPr>
          <a:lstStyle/>
          <a:p>
            <a:pPr marL="82296" indent="0">
              <a:buNone/>
            </a:pPr>
            <a:r>
              <a:rPr lang="en-IN" b="1" dirty="0"/>
              <a:t>Proposed </a:t>
            </a:r>
            <a:r>
              <a:rPr lang="en-IN" b="1" dirty="0" smtClean="0"/>
              <a:t>System</a:t>
            </a:r>
          </a:p>
          <a:p>
            <a:pPr marL="82296" indent="0">
              <a:buNone/>
            </a:pPr>
            <a:endParaRPr lang="en-IN" b="1" dirty="0"/>
          </a:p>
          <a:p>
            <a:pPr marL="82296" indent="0">
              <a:buNone/>
            </a:pPr>
            <a:r>
              <a:rPr lang="en-IN" dirty="0"/>
              <a:t>The development of this new system contains the following activities, which try to automate the entire process keeping in the view of database integration approach. This system maintains user’s personal, a and contact details. This system will provide on line help and search capabilities. User friendliness is provided in the application with various controls provided by system rich user interface. Authentication is provided for this application only registered users can access. Event information files can be stored in centralized database which can be maintained by the system. This system provides the users to manage the events systematically.</a:t>
            </a:r>
            <a:endParaRPr lang="en-US" dirty="0"/>
          </a:p>
          <a:p>
            <a:pPr marL="82296" indent="0">
              <a:buNone/>
            </a:pPr>
            <a:endParaRPr lang="en-US" dirty="0"/>
          </a:p>
        </p:txBody>
      </p:sp>
    </p:spTree>
    <p:extLst>
      <p:ext uri="{BB962C8B-B14F-4D97-AF65-F5344CB8AC3E}">
        <p14:creationId xmlns:p14="http://schemas.microsoft.com/office/powerpoint/2010/main" val="35705732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3648" y="332656"/>
            <a:ext cx="7344816" cy="240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 name="Picture 2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80646" y="3068960"/>
            <a:ext cx="7223802" cy="360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731367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5656" y="116632"/>
            <a:ext cx="7128792"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Picture 2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5656" y="2420888"/>
            <a:ext cx="6984776" cy="403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69766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1680" y="476672"/>
            <a:ext cx="6768752" cy="227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1" name="Picture 2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59576" y="3429000"/>
            <a:ext cx="6944871"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684416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1640" y="188640"/>
            <a:ext cx="7344816" cy="296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7664" y="3717032"/>
            <a:ext cx="7128792" cy="232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904708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3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5656" y="476672"/>
            <a:ext cx="7272808"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 name="Picture 3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5656" y="3356992"/>
            <a:ext cx="7200800" cy="234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52941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3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9632" y="548680"/>
            <a:ext cx="7272808" cy="192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3" name="Picture 3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3648" y="3068960"/>
            <a:ext cx="6984776"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41953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3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5656" y="404664"/>
            <a:ext cx="7272808"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Picture 3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5656" y="3573016"/>
            <a:ext cx="6984776"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43571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3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3648" y="476672"/>
            <a:ext cx="7200800"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Picture 3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3648" y="3573016"/>
            <a:ext cx="7128792"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572540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3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7664" y="1340768"/>
            <a:ext cx="6912768"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96571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F56DD0-4D5C-3C1C-222D-A083EF7058A7}"/>
              </a:ext>
            </a:extLst>
          </p:cNvPr>
          <p:cNvSpPr>
            <a:spLocks noGrp="1"/>
          </p:cNvSpPr>
          <p:nvPr>
            <p:ph type="title"/>
          </p:nvPr>
        </p:nvSpPr>
        <p:spPr>
          <a:xfrm>
            <a:off x="1115616" y="548680"/>
            <a:ext cx="8064896" cy="360040"/>
          </a:xfrm>
        </p:spPr>
        <p:txBody>
          <a:bodyPr>
            <a:normAutofit fontScale="90000"/>
          </a:bodyPr>
          <a:lstStyle/>
          <a:p>
            <a:pPr algn="ctr"/>
            <a:r>
              <a:rPr lang="en-US" sz="4000" b="1" dirty="0">
                <a:effectLst>
                  <a:outerShdw blurRad="50800" dist="38100" algn="tr" rotWithShape="0">
                    <a:prstClr val="black">
                      <a:alpha val="40000"/>
                    </a:prstClr>
                  </a:outerShdw>
                </a:effectLst>
                <a:latin typeface="Times New Roman" panose="02020603050405020304" pitchFamily="18" charset="0"/>
                <a:ea typeface="Times New Roman" panose="02020603050405020304" pitchFamily="18" charset="0"/>
              </a:rPr>
              <a:t>Conclusion</a:t>
            </a:r>
            <a:r>
              <a:rPr lang="en-IN" sz="1800" b="1" dirty="0">
                <a:effectLst>
                  <a:outerShdw blurRad="50800" dist="38100" algn="tr" rotWithShape="0">
                    <a:prstClr val="black">
                      <a:alpha val="40000"/>
                    </a:prstClr>
                  </a:outerShdw>
                </a:effectLst>
                <a:latin typeface="Times New Roman" panose="02020603050405020304" pitchFamily="18" charset="0"/>
                <a:ea typeface="Times New Roman" panose="02020603050405020304" pitchFamily="18" charset="0"/>
              </a:rPr>
              <a:t/>
            </a:r>
            <a:br>
              <a:rPr lang="en-IN" sz="1800" b="1" dirty="0">
                <a:effectLst>
                  <a:outerShdw blurRad="50800" dist="38100" algn="tr" rotWithShape="0">
                    <a:prstClr val="black">
                      <a:alpha val="40000"/>
                    </a:prstClr>
                  </a:outerShdw>
                </a:effectLst>
                <a:latin typeface="Times New Roman" panose="02020603050405020304" pitchFamily="18" charset="0"/>
                <a:ea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xmlns="" id="{8F4CC09E-328C-FC4A-6A9B-8669484BF513}"/>
              </a:ext>
            </a:extLst>
          </p:cNvPr>
          <p:cNvSpPr>
            <a:spLocks noGrp="1"/>
          </p:cNvSpPr>
          <p:nvPr>
            <p:ph idx="1"/>
          </p:nvPr>
        </p:nvSpPr>
        <p:spPr>
          <a:xfrm>
            <a:off x="1043608" y="764704"/>
            <a:ext cx="8100392" cy="5976664"/>
          </a:xfrm>
        </p:spPr>
        <p:txBody>
          <a:bodyPr>
            <a:normAutofit/>
          </a:bodyPr>
          <a:lstStyle/>
          <a:p>
            <a:r>
              <a:rPr lang="en-IN" sz="1800" dirty="0"/>
              <a:t>The </a:t>
            </a:r>
            <a:r>
              <a:rPr lang="en-IN" sz="1800" b="1" dirty="0"/>
              <a:t>“Event Management System”</a:t>
            </a:r>
            <a:r>
              <a:rPr lang="en-IN" sz="1800" dirty="0"/>
              <a:t> was successfully designed and is tested for </a:t>
            </a:r>
            <a:r>
              <a:rPr lang="en-IN" sz="1800" dirty="0" smtClean="0"/>
              <a:t>accuracy</a:t>
            </a:r>
            <a:r>
              <a:rPr lang="en-US" sz="1800" dirty="0"/>
              <a:t> </a:t>
            </a:r>
            <a:r>
              <a:rPr lang="en-IN" sz="1800" dirty="0" smtClean="0"/>
              <a:t>and </a:t>
            </a:r>
            <a:r>
              <a:rPr lang="en-IN" sz="1800" dirty="0"/>
              <a:t>quality. During this project we have accomplished all the objectives and this </a:t>
            </a:r>
            <a:r>
              <a:rPr lang="en-IN" sz="1800" dirty="0" smtClean="0"/>
              <a:t>project Meets </a:t>
            </a:r>
            <a:r>
              <a:rPr lang="en-IN" sz="1800" dirty="0"/>
              <a:t>the needs of the organization. The developed will be used in searching, </a:t>
            </a:r>
            <a:r>
              <a:rPr lang="en-IN" sz="1800" dirty="0" smtClean="0"/>
              <a:t>retrieving</a:t>
            </a:r>
            <a:r>
              <a:rPr lang="en-IN" sz="1800" dirty="0"/>
              <a:t> </a:t>
            </a:r>
            <a:r>
              <a:rPr lang="en-IN" sz="1800" dirty="0" smtClean="0"/>
              <a:t>And </a:t>
            </a:r>
            <a:r>
              <a:rPr lang="en-IN" sz="1800" dirty="0"/>
              <a:t>generating information for the concerned requests</a:t>
            </a:r>
            <a:r>
              <a:rPr lang="en-IN" sz="1800" dirty="0" smtClean="0"/>
              <a:t>.</a:t>
            </a:r>
            <a:r>
              <a:rPr lang="en-IN" sz="1800" dirty="0"/>
              <a:t>  </a:t>
            </a:r>
            <a:endParaRPr lang="en-US" sz="1800" dirty="0"/>
          </a:p>
          <a:p>
            <a:pPr marL="82296" indent="0">
              <a:buNone/>
            </a:pPr>
            <a:endParaRPr lang="en-IN" sz="1800" b="1" dirty="0" smtClean="0"/>
          </a:p>
          <a:p>
            <a:pPr marL="82296" indent="0">
              <a:buNone/>
            </a:pPr>
            <a:r>
              <a:rPr lang="en-IN" sz="1800" b="1" dirty="0" smtClean="0"/>
              <a:t>GOALS </a:t>
            </a:r>
            <a:r>
              <a:rPr lang="en-IN" sz="1800" b="1" dirty="0"/>
              <a:t>ACHIVIED</a:t>
            </a:r>
            <a:endParaRPr lang="en-US" sz="1800" dirty="0"/>
          </a:p>
          <a:p>
            <a:pPr marL="82296" indent="0">
              <a:buNone/>
            </a:pPr>
            <a:r>
              <a:rPr lang="en-IN" sz="1800" dirty="0"/>
              <a:t> </a:t>
            </a:r>
            <a:endParaRPr lang="en-US" sz="1800" dirty="0"/>
          </a:p>
          <a:p>
            <a:pPr lvl="0">
              <a:buFont typeface="Wingdings" panose="05000000000000000000" pitchFamily="2" charset="2"/>
              <a:buChar char="Ø"/>
            </a:pPr>
            <a:r>
              <a:rPr lang="en-IN" sz="1800" dirty="0"/>
              <a:t>Reduced entry work</a:t>
            </a:r>
            <a:endParaRPr lang="en-US" sz="1800" dirty="0"/>
          </a:p>
          <a:p>
            <a:pPr lvl="0">
              <a:buFont typeface="Wingdings" panose="05000000000000000000" pitchFamily="2" charset="2"/>
              <a:buChar char="Ø"/>
            </a:pPr>
            <a:r>
              <a:rPr lang="en-IN" sz="1800" dirty="0"/>
              <a:t>Easy retrieval of information</a:t>
            </a:r>
            <a:endParaRPr lang="en-US" sz="1800" dirty="0"/>
          </a:p>
          <a:p>
            <a:pPr lvl="0">
              <a:buFont typeface="Wingdings" panose="05000000000000000000" pitchFamily="2" charset="2"/>
              <a:buChar char="Ø"/>
            </a:pPr>
            <a:r>
              <a:rPr lang="en-IN" sz="1800" dirty="0"/>
              <a:t>Reduced errors due to human intervention</a:t>
            </a:r>
            <a:endParaRPr lang="en-US" sz="1800" dirty="0"/>
          </a:p>
          <a:p>
            <a:pPr lvl="0">
              <a:buFont typeface="Wingdings" panose="05000000000000000000" pitchFamily="2" charset="2"/>
              <a:buChar char="Ø"/>
            </a:pPr>
            <a:r>
              <a:rPr lang="en-IN" sz="1800" dirty="0"/>
              <a:t>User friendly screens to enter the data</a:t>
            </a:r>
            <a:endParaRPr lang="en-US" sz="1800" dirty="0"/>
          </a:p>
          <a:p>
            <a:pPr lvl="0">
              <a:buFont typeface="Wingdings" panose="05000000000000000000" pitchFamily="2" charset="2"/>
              <a:buChar char="Ø"/>
            </a:pPr>
            <a:r>
              <a:rPr lang="en-IN" sz="1800" dirty="0"/>
              <a:t>Portable and flexible for further enhancement</a:t>
            </a:r>
            <a:endParaRPr lang="en-US" sz="1800" dirty="0"/>
          </a:p>
          <a:p>
            <a:pPr lvl="0">
              <a:buFont typeface="Wingdings" panose="05000000000000000000" pitchFamily="2" charset="2"/>
              <a:buChar char="Ø"/>
            </a:pPr>
            <a:r>
              <a:rPr lang="en-IN" sz="1800" dirty="0"/>
              <a:t>Web enabled.</a:t>
            </a:r>
            <a:endParaRPr lang="en-US" sz="1800" dirty="0"/>
          </a:p>
          <a:p>
            <a:pPr lvl="0">
              <a:buFont typeface="Wingdings" panose="05000000000000000000" pitchFamily="2" charset="2"/>
              <a:buChar char="Ø"/>
            </a:pPr>
            <a:r>
              <a:rPr lang="en-IN" sz="1800" dirty="0"/>
              <a:t>Fast finding of information request</a:t>
            </a:r>
            <a:endParaRPr lang="en-US" sz="1800" dirty="0"/>
          </a:p>
          <a:p>
            <a:pPr marL="82296" indent="0" algn="just">
              <a:lnSpc>
                <a:spcPct val="115000"/>
              </a:lnSpc>
              <a:spcAft>
                <a:spcPts val="1000"/>
              </a:spcAft>
              <a:buNone/>
              <a:tabLst>
                <a:tab pos="1995805" algn="l"/>
              </a:tabLst>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82296" indent="0">
              <a:buNone/>
            </a:pPr>
            <a:endParaRPr lang="en-IN" dirty="0"/>
          </a:p>
        </p:txBody>
      </p:sp>
    </p:spTree>
    <p:extLst>
      <p:ext uri="{BB962C8B-B14F-4D97-AF65-F5344CB8AC3E}">
        <p14:creationId xmlns:p14="http://schemas.microsoft.com/office/powerpoint/2010/main" val="42648405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728" y="285728"/>
            <a:ext cx="7498080" cy="714380"/>
          </a:xfrm>
        </p:spPr>
        <p:txBody>
          <a:bodyPr>
            <a:normAutofit fontScale="90000"/>
          </a:bodyPr>
          <a:lstStyle/>
          <a:p>
            <a:pPr algn="ctr"/>
            <a:r>
              <a:rPr lang="en-US" sz="4400" b="1" u="sng" dirty="0"/>
              <a:t>Project</a:t>
            </a:r>
            <a:r>
              <a:rPr lang="en-US" sz="4900" b="1" u="sng" dirty="0"/>
              <a:t> </a:t>
            </a:r>
            <a:r>
              <a:rPr lang="en-US" sz="4400" b="1" u="sng" dirty="0"/>
              <a:t>Modules</a:t>
            </a:r>
            <a:r>
              <a:rPr lang="en-US" dirty="0"/>
              <a:t/>
            </a:r>
            <a:br>
              <a:rPr lang="en-US" dirty="0"/>
            </a:br>
            <a:endParaRPr lang="en-US" dirty="0"/>
          </a:p>
        </p:txBody>
      </p:sp>
      <p:sp>
        <p:nvSpPr>
          <p:cNvPr id="3" name="Content Placeholder 2"/>
          <p:cNvSpPr>
            <a:spLocks noGrp="1"/>
          </p:cNvSpPr>
          <p:nvPr>
            <p:ph idx="1"/>
          </p:nvPr>
        </p:nvSpPr>
        <p:spPr>
          <a:xfrm>
            <a:off x="1187624" y="857232"/>
            <a:ext cx="7746064" cy="5391168"/>
          </a:xfrm>
        </p:spPr>
        <p:txBody>
          <a:bodyPr>
            <a:normAutofit/>
          </a:bodyPr>
          <a:lstStyle/>
          <a:p>
            <a:pPr marL="82296" indent="0" algn="just">
              <a:buNone/>
            </a:pPr>
            <a:r>
              <a:rPr lang="en-IN" dirty="0"/>
              <a:t>The system after careful analysis has been identified to be presented with the following modules:</a:t>
            </a:r>
            <a:endParaRPr lang="en-US" dirty="0"/>
          </a:p>
          <a:p>
            <a:pPr marL="82296" indent="0" algn="just">
              <a:buNone/>
            </a:pPr>
            <a:r>
              <a:rPr lang="en-IN" dirty="0" smtClean="0"/>
              <a:t>In </a:t>
            </a:r>
            <a:r>
              <a:rPr lang="en-IN" dirty="0"/>
              <a:t>EMS project we use PHP and MySQL database. It has two modules.</a:t>
            </a:r>
            <a:endParaRPr lang="en-US" dirty="0"/>
          </a:p>
          <a:p>
            <a:pPr>
              <a:buFont typeface="Wingdings" panose="05000000000000000000" pitchFamily="2" charset="2"/>
              <a:buChar char="Ø"/>
            </a:pPr>
            <a:r>
              <a:rPr lang="en-IN" dirty="0" smtClean="0"/>
              <a:t>Admin </a:t>
            </a:r>
            <a:r>
              <a:rPr lang="en-IN" dirty="0"/>
              <a:t>Module</a:t>
            </a:r>
            <a:endParaRPr lang="en-US" dirty="0"/>
          </a:p>
          <a:p>
            <a:pPr>
              <a:buFont typeface="Wingdings" panose="05000000000000000000" pitchFamily="2" charset="2"/>
              <a:buChar char="Ø"/>
            </a:pPr>
            <a:r>
              <a:rPr lang="en-IN" dirty="0" smtClean="0"/>
              <a:t>User </a:t>
            </a:r>
            <a:r>
              <a:rPr lang="en-IN" dirty="0"/>
              <a:t>Module</a:t>
            </a:r>
            <a:endParaRPr lang="en-US" dirty="0"/>
          </a:p>
          <a:p>
            <a:pPr marL="82296" indent="0">
              <a:lnSpc>
                <a:spcPct val="115000"/>
              </a:lnSpc>
              <a:spcAft>
                <a:spcPts val="1000"/>
              </a:spcAft>
              <a:buNone/>
            </a:pPr>
            <a:endParaRPr lang="en-IN" b="1" u="sng" dirty="0">
              <a:effectLst/>
              <a:latin typeface="Calibri" panose="020F0502020204030204" pitchFamily="34" charset="0"/>
              <a:ea typeface="Times New Roman" panose="02020603050405020304" pitchFamily="18" charset="0"/>
              <a:cs typeface="Times New Roman" panose="02020603050405020304" pitchFamily="18" charset="0"/>
            </a:endParaRPr>
          </a:p>
          <a:p>
            <a:pPr marL="82296" indent="0">
              <a:buNone/>
            </a:pP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725470"/>
          </a:xfrm>
        </p:spPr>
        <p:txBody>
          <a:bodyPr>
            <a:normAutofit fontScale="90000"/>
          </a:bodyPr>
          <a:lstStyle/>
          <a:p>
            <a:pPr algn="ctr"/>
            <a:r>
              <a:rPr lang="en-US" b="1" u="sng" dirty="0"/>
              <a:t>References</a:t>
            </a:r>
            <a:r>
              <a:rPr lang="en-US" dirty="0"/>
              <a:t/>
            </a:r>
            <a:br>
              <a:rPr lang="en-US" dirty="0"/>
            </a:br>
            <a:endParaRPr lang="en-US" dirty="0"/>
          </a:p>
        </p:txBody>
      </p:sp>
      <p:sp>
        <p:nvSpPr>
          <p:cNvPr id="3" name="Content Placeholder 2"/>
          <p:cNvSpPr>
            <a:spLocks noGrp="1"/>
          </p:cNvSpPr>
          <p:nvPr>
            <p:ph idx="1"/>
          </p:nvPr>
        </p:nvSpPr>
        <p:spPr>
          <a:xfrm>
            <a:off x="1435608" y="1196752"/>
            <a:ext cx="7498080" cy="5051648"/>
          </a:xfrm>
        </p:spPr>
        <p:txBody>
          <a:bodyPr>
            <a:normAutofit/>
          </a:bodyPr>
          <a:lstStyle/>
          <a:p>
            <a:pPr lvl="0" hangingPunct="0"/>
            <a:r>
              <a:rPr lang="en-IN" sz="2400" dirty="0"/>
              <a:t>www.w3schools.com </a:t>
            </a:r>
            <a:endParaRPr lang="en-US" sz="2400" dirty="0"/>
          </a:p>
          <a:p>
            <a:pPr lvl="0" hangingPunct="0"/>
            <a:r>
              <a:rPr lang="en-IN" sz="2400" b="1" i="1" dirty="0"/>
              <a:t>php</a:t>
            </a:r>
            <a:r>
              <a:rPr lang="en-IN" sz="2400" i="1" dirty="0"/>
              <a:t>.net </a:t>
            </a:r>
            <a:endParaRPr lang="en-US" sz="2400" dirty="0"/>
          </a:p>
          <a:p>
            <a:pPr lvl="0" hangingPunct="0"/>
            <a:r>
              <a:rPr lang="en-IN" sz="2400" i="1" dirty="0"/>
              <a:t>en.wikipedia.org/wiki/</a:t>
            </a:r>
            <a:r>
              <a:rPr lang="en-IN" sz="2400" b="1" i="1" dirty="0"/>
              <a:t>PHP</a:t>
            </a:r>
            <a:r>
              <a:rPr lang="en-IN" sz="2400" i="1" dirty="0"/>
              <a:t> </a:t>
            </a:r>
            <a:endParaRPr lang="en-US" sz="2400" dirty="0"/>
          </a:p>
          <a:p>
            <a:pPr lvl="0"/>
            <a:r>
              <a:rPr lang="en-IN" sz="2400" dirty="0"/>
              <a:t>www.hotscripts.com/category/</a:t>
            </a:r>
            <a:r>
              <a:rPr lang="en-IN" sz="2400" b="1" dirty="0"/>
              <a:t>php</a:t>
            </a:r>
            <a:r>
              <a:rPr lang="en-IN" sz="2400" dirty="0"/>
              <a:t>/</a:t>
            </a:r>
            <a:endParaRPr lang="en-US" sz="2400" dirty="0"/>
          </a:p>
          <a:p>
            <a:pPr lvl="0" hangingPunct="0"/>
            <a:r>
              <a:rPr lang="en-IN" sz="2400" dirty="0"/>
              <a:t>www.</a:t>
            </a:r>
            <a:r>
              <a:rPr lang="en-IN" sz="2400" b="1" dirty="0"/>
              <a:t>apache</a:t>
            </a:r>
            <a:r>
              <a:rPr lang="en-IN" sz="2400" dirty="0"/>
              <a:t>.org</a:t>
            </a:r>
            <a:endParaRPr lang="en-US" sz="2400" dirty="0"/>
          </a:p>
          <a:p>
            <a:pPr lvl="0" hangingPunct="0"/>
            <a:r>
              <a:rPr lang="en-IN" sz="2400" dirty="0"/>
              <a:t>www.</a:t>
            </a:r>
            <a:r>
              <a:rPr lang="en-IN" sz="2400" b="1" dirty="0"/>
              <a:t>mysql</a:t>
            </a:r>
            <a:r>
              <a:rPr lang="en-IN" sz="2400" dirty="0"/>
              <a:t>.com/click.php?e=35050 </a:t>
            </a:r>
            <a:endParaRPr lang="en-US" sz="2400" dirty="0"/>
          </a:p>
          <a:p>
            <a:endParaRPr lang="en-US" sz="2400"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7290" y="2428868"/>
            <a:ext cx="7498080" cy="1143000"/>
          </a:xfrm>
        </p:spPr>
        <p:txBody>
          <a:bodyPr>
            <a:normAutofit/>
          </a:bodyPr>
          <a:lstStyle/>
          <a:p>
            <a:pPr algn="ctr"/>
            <a:r>
              <a:rPr lang="en-IN" sz="6600" b="1" dirty="0"/>
              <a:t>Thank You</a:t>
            </a:r>
            <a:endParaRPr lang="en-US" sz="6600" b="1"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C94F28-49AE-774F-083E-DD44D65AB3B9}"/>
              </a:ext>
            </a:extLst>
          </p:cNvPr>
          <p:cNvSpPr>
            <a:spLocks noGrp="1"/>
          </p:cNvSpPr>
          <p:nvPr>
            <p:ph type="title"/>
          </p:nvPr>
        </p:nvSpPr>
        <p:spPr>
          <a:xfrm>
            <a:off x="1435608" y="-315416"/>
            <a:ext cx="7498080" cy="1080120"/>
          </a:xfrm>
        </p:spPr>
        <p:txBody>
          <a:bodyPr/>
          <a:lstStyle/>
          <a:p>
            <a:pPr algn="ctr"/>
            <a:r>
              <a:rPr lang="en-IN" b="1" dirty="0"/>
              <a:t>Banker Module</a:t>
            </a:r>
          </a:p>
        </p:txBody>
      </p:sp>
      <p:sp>
        <p:nvSpPr>
          <p:cNvPr id="3" name="Content Placeholder 2">
            <a:extLst>
              <a:ext uri="{FF2B5EF4-FFF2-40B4-BE49-F238E27FC236}">
                <a16:creationId xmlns:a16="http://schemas.microsoft.com/office/drawing/2014/main" xmlns="" id="{537E97F1-8CFB-5A8E-5E21-EF71AA6F3E85}"/>
              </a:ext>
            </a:extLst>
          </p:cNvPr>
          <p:cNvSpPr>
            <a:spLocks noGrp="1"/>
          </p:cNvSpPr>
          <p:nvPr>
            <p:ph idx="1"/>
          </p:nvPr>
        </p:nvSpPr>
        <p:spPr>
          <a:xfrm>
            <a:off x="1187624" y="620688"/>
            <a:ext cx="7848872" cy="6192688"/>
          </a:xfrm>
        </p:spPr>
        <p:txBody>
          <a:bodyPr>
            <a:normAutofit fontScale="70000" lnSpcReduction="20000"/>
          </a:bodyPr>
          <a:lstStyle/>
          <a:p>
            <a:pPr lvl="0"/>
            <a:r>
              <a:rPr lang="en-US" b="1" dirty="0"/>
              <a:t>Dashboard: In</a:t>
            </a:r>
            <a:r>
              <a:rPr lang="en-US" dirty="0"/>
              <a:t> this section, admin can see all detail in brief like listed categories, Sponsors, Total Events, Total Registered Users, Total Booking, Total New Booking, Total Confirmed Booking and Total Cancelled Booking.</a:t>
            </a:r>
          </a:p>
          <a:p>
            <a:pPr lvl="0"/>
            <a:r>
              <a:rPr lang="en-US" b="1" dirty="0"/>
              <a:t>Category:</a:t>
            </a:r>
            <a:r>
              <a:rPr lang="en-US" dirty="0"/>
              <a:t> In this section, admin manage event category (add and update).</a:t>
            </a:r>
          </a:p>
          <a:p>
            <a:pPr lvl="0"/>
            <a:r>
              <a:rPr lang="en-US" b="1" dirty="0"/>
              <a:t>Manage Sponsors:</a:t>
            </a:r>
            <a:r>
              <a:rPr lang="en-US" dirty="0"/>
              <a:t> In this section, admin can add sponsors and manage sponsors details (Add/Update/Delete).</a:t>
            </a:r>
          </a:p>
          <a:p>
            <a:pPr lvl="0"/>
            <a:r>
              <a:rPr lang="en-US" b="1" dirty="0"/>
              <a:t>Events:</a:t>
            </a:r>
            <a:r>
              <a:rPr lang="en-US" dirty="0"/>
              <a:t> In this section, admin manage events (add and update).</a:t>
            </a:r>
          </a:p>
          <a:p>
            <a:pPr lvl="0"/>
            <a:r>
              <a:rPr lang="en-US" b="1" dirty="0"/>
              <a:t>Manage Users:</a:t>
            </a:r>
            <a:r>
              <a:rPr lang="en-US" dirty="0"/>
              <a:t> In this section, admin can update details of registered users and also block them.</a:t>
            </a:r>
          </a:p>
          <a:p>
            <a:pPr lvl="0"/>
            <a:r>
              <a:rPr lang="en-US" b="1" dirty="0"/>
              <a:t>Manage Booking:</a:t>
            </a:r>
            <a:r>
              <a:rPr lang="en-US" dirty="0"/>
              <a:t> In this section, admin can manage booking by cancel and confirm it.</a:t>
            </a:r>
          </a:p>
          <a:p>
            <a:pPr lvl="0"/>
            <a:r>
              <a:rPr lang="en-US" b="1" dirty="0"/>
              <a:t>News:</a:t>
            </a:r>
            <a:r>
              <a:rPr lang="en-US" dirty="0"/>
              <a:t> In this section admin manage news (add and delete).</a:t>
            </a:r>
          </a:p>
          <a:p>
            <a:pPr lvl="0"/>
            <a:r>
              <a:rPr lang="en-US" b="1" dirty="0"/>
              <a:t>Website Setting:</a:t>
            </a:r>
            <a:r>
              <a:rPr lang="en-US" dirty="0"/>
              <a:t> In this section, admin can update about us and another general website setting</a:t>
            </a:r>
            <a:r>
              <a:rPr lang="en-US" dirty="0" smtClean="0"/>
              <a:t>.</a:t>
            </a:r>
            <a:endParaRPr lang="en-US" dirty="0"/>
          </a:p>
          <a:p>
            <a:r>
              <a:rPr lang="en-IN" dirty="0"/>
              <a:t>Admin can also update his profile, change password and recover password.</a:t>
            </a:r>
            <a:endParaRPr lang="en-US" dirty="0"/>
          </a:p>
          <a:p>
            <a:pPr>
              <a:lnSpc>
                <a:spcPct val="115000"/>
              </a:lnSpc>
              <a:spcAft>
                <a:spcPts val="1000"/>
              </a:spcAft>
            </a:pPr>
            <a:endParaRPr lang="en-IN" dirty="0"/>
          </a:p>
        </p:txBody>
      </p:sp>
    </p:spTree>
    <p:extLst>
      <p:ext uri="{BB962C8B-B14F-4D97-AF65-F5344CB8AC3E}">
        <p14:creationId xmlns:p14="http://schemas.microsoft.com/office/powerpoint/2010/main" val="12504272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C41011-82B8-ADF1-D160-C179E826DF17}"/>
              </a:ext>
            </a:extLst>
          </p:cNvPr>
          <p:cNvSpPr>
            <a:spLocks noGrp="1"/>
          </p:cNvSpPr>
          <p:nvPr>
            <p:ph type="title"/>
          </p:nvPr>
        </p:nvSpPr>
        <p:spPr>
          <a:xfrm>
            <a:off x="1435608" y="0"/>
            <a:ext cx="7498080" cy="836712"/>
          </a:xfrm>
        </p:spPr>
        <p:txBody>
          <a:bodyPr/>
          <a:lstStyle/>
          <a:p>
            <a:pPr algn="ctr"/>
            <a:r>
              <a:rPr lang="en-IN" b="1" dirty="0" smtClean="0"/>
              <a:t>User Module</a:t>
            </a:r>
            <a:endParaRPr lang="en-IN" b="1" dirty="0"/>
          </a:p>
        </p:txBody>
      </p:sp>
      <p:sp>
        <p:nvSpPr>
          <p:cNvPr id="3" name="Content Placeholder 2">
            <a:extLst>
              <a:ext uri="{FF2B5EF4-FFF2-40B4-BE49-F238E27FC236}">
                <a16:creationId xmlns:a16="http://schemas.microsoft.com/office/drawing/2014/main" xmlns="" id="{0B181D98-1992-41ED-6514-86C72EAD7D41}"/>
              </a:ext>
            </a:extLst>
          </p:cNvPr>
          <p:cNvSpPr>
            <a:spLocks noGrp="1"/>
          </p:cNvSpPr>
          <p:nvPr>
            <p:ph idx="1"/>
          </p:nvPr>
        </p:nvSpPr>
        <p:spPr>
          <a:xfrm>
            <a:off x="1435608" y="908720"/>
            <a:ext cx="7498080" cy="5688632"/>
          </a:xfrm>
        </p:spPr>
        <p:txBody>
          <a:bodyPr>
            <a:normAutofit fontScale="85000" lnSpcReduction="10000"/>
          </a:bodyPr>
          <a:lstStyle/>
          <a:p>
            <a:r>
              <a:rPr lang="en-IN" dirty="0"/>
              <a:t>In this module there is two types of user guest user and registered user.</a:t>
            </a:r>
            <a:endParaRPr lang="en-US" dirty="0"/>
          </a:p>
          <a:p>
            <a:r>
              <a:rPr lang="en-IN" dirty="0"/>
              <a:t>Guest User: In this guest user can see only general information like about us, event details, </a:t>
            </a:r>
            <a:endParaRPr lang="en-US" dirty="0"/>
          </a:p>
          <a:p>
            <a:r>
              <a:rPr lang="en-IN" dirty="0"/>
              <a:t>Contact details and new about events</a:t>
            </a:r>
            <a:r>
              <a:rPr lang="en-IN" dirty="0" smtClean="0"/>
              <a:t>.</a:t>
            </a:r>
            <a:r>
              <a:rPr lang="en-IN" dirty="0"/>
              <a:t> </a:t>
            </a:r>
            <a:endParaRPr lang="en-US" dirty="0"/>
          </a:p>
          <a:p>
            <a:pPr marL="82296" indent="0">
              <a:buNone/>
            </a:pPr>
            <a:r>
              <a:rPr lang="en-IN" b="1" dirty="0"/>
              <a:t>Registered users can do following </a:t>
            </a:r>
            <a:r>
              <a:rPr lang="en-IN" b="1" dirty="0" smtClean="0"/>
              <a:t>activity</a:t>
            </a:r>
            <a:r>
              <a:rPr lang="en-IN" b="1" dirty="0"/>
              <a:t> </a:t>
            </a:r>
            <a:endParaRPr lang="en-US" b="1" dirty="0"/>
          </a:p>
          <a:p>
            <a:pPr>
              <a:buFont typeface="Wingdings" panose="05000000000000000000" pitchFamily="2" charset="2"/>
              <a:buChar char="Ø"/>
            </a:pPr>
            <a:r>
              <a:rPr lang="en-IN" dirty="0" smtClean="0"/>
              <a:t>Books </a:t>
            </a:r>
            <a:r>
              <a:rPr lang="en-IN" dirty="0"/>
              <a:t>the events</a:t>
            </a:r>
            <a:r>
              <a:rPr lang="en-IN" dirty="0" smtClean="0"/>
              <a:t>.</a:t>
            </a:r>
            <a:endParaRPr lang="en-US" dirty="0"/>
          </a:p>
          <a:p>
            <a:pPr>
              <a:buFont typeface="Wingdings" panose="05000000000000000000" pitchFamily="2" charset="2"/>
              <a:buChar char="Ø"/>
            </a:pPr>
            <a:r>
              <a:rPr lang="en-IN" dirty="0" smtClean="0"/>
              <a:t>Update </a:t>
            </a:r>
            <a:r>
              <a:rPr lang="en-IN" dirty="0"/>
              <a:t>his/her own </a:t>
            </a:r>
            <a:r>
              <a:rPr lang="en-IN" dirty="0" smtClean="0"/>
              <a:t>profile.</a:t>
            </a:r>
            <a:endParaRPr lang="en-US" dirty="0" smtClean="0"/>
          </a:p>
          <a:p>
            <a:pPr>
              <a:buFont typeface="Wingdings" panose="05000000000000000000" pitchFamily="2" charset="2"/>
              <a:buChar char="Ø"/>
            </a:pPr>
            <a:r>
              <a:rPr lang="en-IN" dirty="0" smtClean="0"/>
              <a:t>Change </a:t>
            </a:r>
            <a:r>
              <a:rPr lang="en-IN" dirty="0"/>
              <a:t>Password</a:t>
            </a:r>
            <a:r>
              <a:rPr lang="en-IN" dirty="0" smtClean="0"/>
              <a:t>.</a:t>
            </a:r>
            <a:endParaRPr lang="en-US" dirty="0"/>
          </a:p>
          <a:p>
            <a:pPr>
              <a:buFont typeface="Wingdings" panose="05000000000000000000" pitchFamily="2" charset="2"/>
              <a:buChar char="Ø"/>
            </a:pPr>
            <a:r>
              <a:rPr lang="en-IN" dirty="0" smtClean="0"/>
              <a:t>Users </a:t>
            </a:r>
            <a:r>
              <a:rPr lang="en-IN" dirty="0"/>
              <a:t>can also cancel booking which is not confirmed</a:t>
            </a:r>
            <a:r>
              <a:rPr lang="en-IN" dirty="0" smtClean="0"/>
              <a:t>.</a:t>
            </a:r>
            <a:endParaRPr lang="en-US" dirty="0"/>
          </a:p>
          <a:p>
            <a:pPr>
              <a:buFont typeface="Wingdings" panose="05000000000000000000" pitchFamily="2" charset="2"/>
              <a:buChar char="Ø"/>
            </a:pPr>
            <a:r>
              <a:rPr lang="en-IN" dirty="0" smtClean="0"/>
              <a:t>Registered </a:t>
            </a:r>
            <a:r>
              <a:rPr lang="en-IN" dirty="0"/>
              <a:t>user can also recover his/her own password.</a:t>
            </a:r>
            <a:endParaRPr lang="en-US" dirty="0"/>
          </a:p>
          <a:p>
            <a:endParaRPr lang="en-IN" dirty="0"/>
          </a:p>
        </p:txBody>
      </p:sp>
    </p:spTree>
    <p:extLst>
      <p:ext uri="{BB962C8B-B14F-4D97-AF65-F5344CB8AC3E}">
        <p14:creationId xmlns:p14="http://schemas.microsoft.com/office/powerpoint/2010/main" val="29259795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u="sng" dirty="0"/>
              <a:t>Requirement Specification</a:t>
            </a:r>
            <a:r>
              <a:rPr lang="en-US" dirty="0"/>
              <a:t/>
            </a:r>
            <a:br>
              <a:rPr lang="en-US" dirty="0"/>
            </a:br>
            <a:endParaRPr lang="en-US" dirty="0"/>
          </a:p>
        </p:txBody>
      </p:sp>
      <p:sp>
        <p:nvSpPr>
          <p:cNvPr id="3" name="Content Placeholder 2"/>
          <p:cNvSpPr>
            <a:spLocks noGrp="1"/>
          </p:cNvSpPr>
          <p:nvPr>
            <p:ph idx="1"/>
          </p:nvPr>
        </p:nvSpPr>
        <p:spPr>
          <a:xfrm>
            <a:off x="1435608" y="1142984"/>
            <a:ext cx="7498080" cy="5105416"/>
          </a:xfrm>
        </p:spPr>
        <p:txBody>
          <a:bodyPr/>
          <a:lstStyle/>
          <a:p>
            <a:pPr>
              <a:buFont typeface="Wingdings" pitchFamily="2" charset="2"/>
              <a:buChar char="Ø"/>
            </a:pPr>
            <a:r>
              <a:rPr lang="en-US" sz="2000" b="1" u="sng" dirty="0"/>
              <a:t>Hardware Configuration:</a:t>
            </a:r>
            <a:endParaRPr lang="en-US" sz="2000" dirty="0"/>
          </a:p>
          <a:p>
            <a:pPr>
              <a:buNone/>
            </a:pPr>
            <a:r>
              <a:rPr lang="en-IN" sz="2400" dirty="0"/>
              <a:t>    </a:t>
            </a:r>
            <a:r>
              <a:rPr lang="en-IN" sz="1800" b="1" dirty="0"/>
              <a:t>Client Side</a:t>
            </a:r>
          </a:p>
          <a:p>
            <a:pPr>
              <a:buNone/>
            </a:pPr>
            <a:endParaRPr lang="en-IN" sz="1800" b="1" dirty="0"/>
          </a:p>
          <a:p>
            <a:pPr>
              <a:buNone/>
            </a:pPr>
            <a:endParaRPr lang="en-IN" sz="1800" b="1" dirty="0"/>
          </a:p>
          <a:p>
            <a:pPr>
              <a:buNone/>
            </a:pPr>
            <a:endParaRPr lang="en-IN" sz="1800" b="1" dirty="0"/>
          </a:p>
          <a:p>
            <a:pPr>
              <a:buNone/>
            </a:pPr>
            <a:r>
              <a:rPr lang="en-IN" sz="1800" b="1" dirty="0"/>
              <a:t>  </a:t>
            </a:r>
          </a:p>
          <a:p>
            <a:pPr>
              <a:buNone/>
            </a:pPr>
            <a:r>
              <a:rPr lang="en-IN" sz="1800" b="1" dirty="0"/>
              <a:t>  </a:t>
            </a:r>
          </a:p>
          <a:p>
            <a:pPr>
              <a:buNone/>
            </a:pPr>
            <a:r>
              <a:rPr lang="en-IN" sz="1800" b="1" dirty="0"/>
              <a:t>    Server Side</a:t>
            </a:r>
            <a:endParaRPr lang="en-US" sz="2400" b="1" dirty="0"/>
          </a:p>
        </p:txBody>
      </p:sp>
      <p:graphicFrame>
        <p:nvGraphicFramePr>
          <p:cNvPr id="4" name="Table 3"/>
          <p:cNvGraphicFramePr>
            <a:graphicFrameLocks noGrp="1"/>
          </p:cNvGraphicFramePr>
          <p:nvPr/>
        </p:nvGraphicFramePr>
        <p:xfrm>
          <a:off x="1857356" y="4429132"/>
          <a:ext cx="6096000" cy="110744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xmlns="" val="20000"/>
                    </a:ext>
                  </a:extLst>
                </a:gridCol>
                <a:gridCol w="3048000">
                  <a:extLst>
                    <a:ext uri="{9D8B030D-6E8A-4147-A177-3AD203B41FA5}">
                      <a16:colId xmlns:a16="http://schemas.microsoft.com/office/drawing/2014/main" xmlns="" val="20001"/>
                    </a:ext>
                  </a:extLst>
                </a:gridCol>
              </a:tblGrid>
              <a:tr h="0">
                <a:tc>
                  <a:txBody>
                    <a:bodyPr/>
                    <a:lstStyle/>
                    <a:p>
                      <a:r>
                        <a:rPr lang="en-IN" dirty="0"/>
                        <a:t>RAM</a:t>
                      </a:r>
                      <a:endParaRPr lang="en-US" dirty="0"/>
                    </a:p>
                  </a:txBody>
                  <a:tcPr/>
                </a:tc>
                <a:tc>
                  <a:txBody>
                    <a:bodyPr/>
                    <a:lstStyle/>
                    <a:p>
                      <a:r>
                        <a:rPr lang="en-IN" dirty="0"/>
                        <a:t>1 GB</a:t>
                      </a:r>
                      <a:endParaRPr lang="en-US" dirty="0"/>
                    </a:p>
                  </a:txBody>
                  <a:tcPr/>
                </a:tc>
                <a:extLst>
                  <a:ext uri="{0D108BD9-81ED-4DB2-BD59-A6C34878D82A}">
                    <a16:rowId xmlns:a16="http://schemas.microsoft.com/office/drawing/2014/main" xmlns="" val="10000"/>
                  </a:ext>
                </a:extLst>
              </a:tr>
              <a:tr h="370840">
                <a:tc>
                  <a:txBody>
                    <a:bodyPr/>
                    <a:lstStyle/>
                    <a:p>
                      <a:r>
                        <a:rPr lang="en-IN" dirty="0"/>
                        <a:t>Hard Disk</a:t>
                      </a:r>
                      <a:endParaRPr lang="en-US" dirty="0"/>
                    </a:p>
                  </a:txBody>
                  <a:tcPr/>
                </a:tc>
                <a:tc>
                  <a:txBody>
                    <a:bodyPr/>
                    <a:lstStyle/>
                    <a:p>
                      <a:r>
                        <a:rPr lang="en-IN" dirty="0"/>
                        <a:t>20GB</a:t>
                      </a:r>
                      <a:endParaRPr lang="en-US" dirty="0"/>
                    </a:p>
                  </a:txBody>
                  <a:tcPr/>
                </a:tc>
                <a:extLst>
                  <a:ext uri="{0D108BD9-81ED-4DB2-BD59-A6C34878D82A}">
                    <a16:rowId xmlns:a16="http://schemas.microsoft.com/office/drawing/2014/main" xmlns="" val="10001"/>
                  </a:ext>
                </a:extLst>
              </a:tr>
              <a:tr h="370840">
                <a:tc>
                  <a:txBody>
                    <a:bodyPr/>
                    <a:lstStyle/>
                    <a:p>
                      <a:r>
                        <a:rPr lang="en-IN" dirty="0"/>
                        <a:t>Processor</a:t>
                      </a:r>
                      <a:endParaRPr lang="en-US" dirty="0"/>
                    </a:p>
                  </a:txBody>
                  <a:tcPr/>
                </a:tc>
                <a:tc>
                  <a:txBody>
                    <a:bodyPr/>
                    <a:lstStyle/>
                    <a:p>
                      <a:r>
                        <a:rPr lang="en-IN" dirty="0"/>
                        <a:t>2.0GHz</a:t>
                      </a:r>
                      <a:endParaRPr lang="en-US" dirty="0"/>
                    </a:p>
                  </a:txBody>
                  <a:tcPr/>
                </a:tc>
                <a:extLst>
                  <a:ext uri="{0D108BD9-81ED-4DB2-BD59-A6C34878D82A}">
                    <a16:rowId xmlns:a16="http://schemas.microsoft.com/office/drawing/2014/main" xmlns="" val="10002"/>
                  </a:ext>
                </a:extLst>
              </a:tr>
            </a:tbl>
          </a:graphicData>
        </a:graphic>
      </p:graphicFrame>
      <p:graphicFrame>
        <p:nvGraphicFramePr>
          <p:cNvPr id="5" name="Table 4"/>
          <p:cNvGraphicFramePr>
            <a:graphicFrameLocks noGrp="1"/>
          </p:cNvGraphicFramePr>
          <p:nvPr/>
        </p:nvGraphicFramePr>
        <p:xfrm>
          <a:off x="1785918" y="2285992"/>
          <a:ext cx="6096000" cy="111252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xmlns="" val="20000"/>
                    </a:ext>
                  </a:extLst>
                </a:gridCol>
                <a:gridCol w="3048000">
                  <a:extLst>
                    <a:ext uri="{9D8B030D-6E8A-4147-A177-3AD203B41FA5}">
                      <a16:colId xmlns:a16="http://schemas.microsoft.com/office/drawing/2014/main" xmlns="" val="20001"/>
                    </a:ext>
                  </a:extLst>
                </a:gridCol>
              </a:tblGrid>
              <a:tr h="370840">
                <a:tc>
                  <a:txBody>
                    <a:bodyPr/>
                    <a:lstStyle/>
                    <a:p>
                      <a:r>
                        <a:rPr lang="en-IN" dirty="0"/>
                        <a:t>RAM</a:t>
                      </a:r>
                      <a:endParaRPr lang="en-US" dirty="0"/>
                    </a:p>
                  </a:txBody>
                  <a:tcPr/>
                </a:tc>
                <a:tc>
                  <a:txBody>
                    <a:bodyPr/>
                    <a:lstStyle/>
                    <a:p>
                      <a:r>
                        <a:rPr lang="en-IN" dirty="0"/>
                        <a:t>512 MB</a:t>
                      </a:r>
                      <a:endParaRPr lang="en-US" dirty="0"/>
                    </a:p>
                  </a:txBody>
                  <a:tcPr/>
                </a:tc>
                <a:extLst>
                  <a:ext uri="{0D108BD9-81ED-4DB2-BD59-A6C34878D82A}">
                    <a16:rowId xmlns:a16="http://schemas.microsoft.com/office/drawing/2014/main" xmlns="" val="10000"/>
                  </a:ext>
                </a:extLst>
              </a:tr>
              <a:tr h="370840">
                <a:tc>
                  <a:txBody>
                    <a:bodyPr/>
                    <a:lstStyle/>
                    <a:p>
                      <a:r>
                        <a:rPr lang="en-IN" dirty="0"/>
                        <a:t>Hard Disk</a:t>
                      </a:r>
                      <a:endParaRPr lang="en-US" dirty="0"/>
                    </a:p>
                  </a:txBody>
                  <a:tcPr/>
                </a:tc>
                <a:tc>
                  <a:txBody>
                    <a:bodyPr/>
                    <a:lstStyle/>
                    <a:p>
                      <a:r>
                        <a:rPr lang="en-IN" dirty="0"/>
                        <a:t>10GB</a:t>
                      </a:r>
                      <a:endParaRPr lang="en-US" dirty="0"/>
                    </a:p>
                  </a:txBody>
                  <a:tcPr/>
                </a:tc>
                <a:extLst>
                  <a:ext uri="{0D108BD9-81ED-4DB2-BD59-A6C34878D82A}">
                    <a16:rowId xmlns:a16="http://schemas.microsoft.com/office/drawing/2014/main" xmlns="" val="10001"/>
                  </a:ext>
                </a:extLst>
              </a:tr>
              <a:tr h="370840">
                <a:tc>
                  <a:txBody>
                    <a:bodyPr/>
                    <a:lstStyle/>
                    <a:p>
                      <a:r>
                        <a:rPr lang="en-IN" dirty="0"/>
                        <a:t>Processor</a:t>
                      </a:r>
                      <a:endParaRPr lang="en-US" dirty="0"/>
                    </a:p>
                  </a:txBody>
                  <a:tcPr/>
                </a:tc>
                <a:tc>
                  <a:txBody>
                    <a:bodyPr/>
                    <a:lstStyle/>
                    <a:p>
                      <a:r>
                        <a:rPr lang="en-IN" dirty="0"/>
                        <a:t>1.0 GHz</a:t>
                      </a:r>
                      <a:endParaRPr lang="en-US" dirty="0"/>
                    </a:p>
                  </a:txBody>
                  <a:tcPr/>
                </a:tc>
                <a:extLst>
                  <a:ext uri="{0D108BD9-81ED-4DB2-BD59-A6C34878D82A}">
                    <a16:rowId xmlns:a16="http://schemas.microsoft.com/office/drawing/2014/main" xmlns="" val="10002"/>
                  </a:ext>
                </a:extLst>
              </a:tr>
            </a:tbl>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785794"/>
          </a:xfrm>
        </p:spPr>
        <p:txBody>
          <a:bodyPr/>
          <a:lstStyle/>
          <a:p>
            <a:pPr algn="ctr"/>
            <a:r>
              <a:rPr lang="en-IN" b="1" dirty="0"/>
              <a:t>Continue.....</a:t>
            </a:r>
            <a:endParaRPr lang="en-US" b="1" dirty="0"/>
          </a:p>
        </p:txBody>
      </p:sp>
      <p:sp>
        <p:nvSpPr>
          <p:cNvPr id="3" name="Content Placeholder 2"/>
          <p:cNvSpPr>
            <a:spLocks noGrp="1"/>
          </p:cNvSpPr>
          <p:nvPr>
            <p:ph idx="1"/>
          </p:nvPr>
        </p:nvSpPr>
        <p:spPr>
          <a:xfrm>
            <a:off x="1435608" y="928670"/>
            <a:ext cx="7498080" cy="5319730"/>
          </a:xfrm>
        </p:spPr>
        <p:txBody>
          <a:bodyPr/>
          <a:lstStyle/>
          <a:p>
            <a:r>
              <a:rPr lang="en-US" sz="2000" b="1" u="sng" dirty="0"/>
              <a:t>Software Requirement:</a:t>
            </a:r>
          </a:p>
          <a:p>
            <a:pPr>
              <a:buNone/>
            </a:pPr>
            <a:r>
              <a:rPr lang="en-IN" sz="1800" b="1" dirty="0"/>
              <a:t>    Client Side</a:t>
            </a:r>
          </a:p>
          <a:p>
            <a:endParaRPr lang="en-IN" sz="2000" b="1" u="sng" dirty="0"/>
          </a:p>
          <a:p>
            <a:endParaRPr lang="en-IN" sz="2000" b="1" u="sng" dirty="0"/>
          </a:p>
          <a:p>
            <a:pPr>
              <a:buNone/>
            </a:pPr>
            <a:endParaRPr lang="en-US" sz="2000" b="1" u="sng" dirty="0"/>
          </a:p>
          <a:p>
            <a:pPr>
              <a:buNone/>
            </a:pPr>
            <a:r>
              <a:rPr lang="en-IN" sz="2000" dirty="0"/>
              <a:t> </a:t>
            </a:r>
          </a:p>
          <a:p>
            <a:pPr>
              <a:buNone/>
            </a:pPr>
            <a:r>
              <a:rPr lang="en-IN" sz="1800" b="1" dirty="0"/>
              <a:t>  Server Side</a:t>
            </a:r>
          </a:p>
          <a:p>
            <a:pPr>
              <a:buNone/>
            </a:pPr>
            <a:endParaRPr lang="en-US" sz="1800" b="1" dirty="0"/>
          </a:p>
        </p:txBody>
      </p:sp>
      <p:graphicFrame>
        <p:nvGraphicFramePr>
          <p:cNvPr id="4" name="Table 3"/>
          <p:cNvGraphicFramePr>
            <a:graphicFrameLocks noGrp="1"/>
          </p:cNvGraphicFramePr>
          <p:nvPr/>
        </p:nvGraphicFramePr>
        <p:xfrm>
          <a:off x="1643042" y="1857364"/>
          <a:ext cx="6905652" cy="1010920"/>
        </p:xfrm>
        <a:graphic>
          <a:graphicData uri="http://schemas.openxmlformats.org/drawingml/2006/table">
            <a:tbl>
              <a:tblPr firstRow="1" bandRow="1">
                <a:tableStyleId>{5C22544A-7EE6-4342-B048-85BDC9FD1C3A}</a:tableStyleId>
              </a:tblPr>
              <a:tblGrid>
                <a:gridCol w="3452826">
                  <a:extLst>
                    <a:ext uri="{9D8B030D-6E8A-4147-A177-3AD203B41FA5}">
                      <a16:colId xmlns:a16="http://schemas.microsoft.com/office/drawing/2014/main" xmlns="" val="20000"/>
                    </a:ext>
                  </a:extLst>
                </a:gridCol>
                <a:gridCol w="3452826">
                  <a:extLst>
                    <a:ext uri="{9D8B030D-6E8A-4147-A177-3AD203B41FA5}">
                      <a16:colId xmlns:a16="http://schemas.microsoft.com/office/drawing/2014/main" xmlns="" val="20001"/>
                    </a:ext>
                  </a:extLst>
                </a:gridCol>
              </a:tblGrid>
              <a:tr h="370840">
                <a:tc>
                  <a:txBody>
                    <a:bodyPr/>
                    <a:lstStyle/>
                    <a:p>
                      <a:r>
                        <a:rPr lang="en-IN" dirty="0"/>
                        <a:t>Web Browser</a:t>
                      </a:r>
                      <a:endParaRPr lang="en-US" dirty="0"/>
                    </a:p>
                  </a:txBody>
                  <a:tcPr/>
                </a:tc>
                <a:tc>
                  <a:txBody>
                    <a:bodyPr/>
                    <a:lstStyle/>
                    <a:p>
                      <a:r>
                        <a:rPr kumimoji="0" lang="en-US" sz="1800" b="1" kern="1200" dirty="0">
                          <a:solidFill>
                            <a:schemeClr val="lt1"/>
                          </a:solidFill>
                          <a:latin typeface="+mn-lt"/>
                          <a:ea typeface="+mn-ea"/>
                          <a:cs typeface="+mn-cs"/>
                        </a:rPr>
                        <a:t>Google Chrome or any compatible browser</a:t>
                      </a:r>
                      <a:endParaRPr lang="en-US" dirty="0"/>
                    </a:p>
                  </a:txBody>
                  <a:tcPr/>
                </a:tc>
                <a:extLst>
                  <a:ext uri="{0D108BD9-81ED-4DB2-BD59-A6C34878D82A}">
                    <a16:rowId xmlns:a16="http://schemas.microsoft.com/office/drawing/2014/main" xmlns="" val="10000"/>
                  </a:ext>
                </a:extLst>
              </a:tr>
              <a:tr h="370840">
                <a:tc>
                  <a:txBody>
                    <a:bodyPr/>
                    <a:lstStyle/>
                    <a:p>
                      <a:r>
                        <a:rPr kumimoji="0" lang="en-US" sz="1800" b="1" kern="1200" dirty="0">
                          <a:solidFill>
                            <a:schemeClr val="dk1"/>
                          </a:solidFill>
                          <a:latin typeface="+mn-lt"/>
                          <a:ea typeface="+mn-ea"/>
                          <a:cs typeface="+mn-cs"/>
                        </a:rPr>
                        <a:t>Operating System</a:t>
                      </a:r>
                      <a:endParaRPr lang="en-US" dirty="0"/>
                    </a:p>
                  </a:txBody>
                  <a:tcPr/>
                </a:tc>
                <a:tc>
                  <a:txBody>
                    <a:bodyPr/>
                    <a:lstStyle/>
                    <a:p>
                      <a:r>
                        <a:rPr kumimoji="0" lang="en-US" sz="1800" kern="1200" dirty="0">
                          <a:solidFill>
                            <a:schemeClr val="dk1"/>
                          </a:solidFill>
                          <a:latin typeface="+mn-lt"/>
                          <a:ea typeface="+mn-ea"/>
                          <a:cs typeface="+mn-cs"/>
                        </a:rPr>
                        <a:t>Windows or any equivalent OS</a:t>
                      </a:r>
                      <a:endParaRPr lang="en-US" dirty="0"/>
                    </a:p>
                  </a:txBody>
                  <a:tcPr/>
                </a:tc>
                <a:extLst>
                  <a:ext uri="{0D108BD9-81ED-4DB2-BD59-A6C34878D82A}">
                    <a16:rowId xmlns:a16="http://schemas.microsoft.com/office/drawing/2014/main" xmlns="" val="10001"/>
                  </a:ext>
                </a:extLst>
              </a:tr>
            </a:tbl>
          </a:graphicData>
        </a:graphic>
      </p:graphicFrame>
      <p:graphicFrame>
        <p:nvGraphicFramePr>
          <p:cNvPr id="5" name="Table 4"/>
          <p:cNvGraphicFramePr>
            <a:graphicFrameLocks noGrp="1"/>
          </p:cNvGraphicFramePr>
          <p:nvPr/>
        </p:nvGraphicFramePr>
        <p:xfrm>
          <a:off x="1714480" y="3929066"/>
          <a:ext cx="6715172" cy="2123440"/>
        </p:xfrm>
        <a:graphic>
          <a:graphicData uri="http://schemas.openxmlformats.org/drawingml/2006/table">
            <a:tbl>
              <a:tblPr firstRow="1" bandRow="1">
                <a:tableStyleId>{5C22544A-7EE6-4342-B048-85BDC9FD1C3A}</a:tableStyleId>
              </a:tblPr>
              <a:tblGrid>
                <a:gridCol w="3357586">
                  <a:extLst>
                    <a:ext uri="{9D8B030D-6E8A-4147-A177-3AD203B41FA5}">
                      <a16:colId xmlns:a16="http://schemas.microsoft.com/office/drawing/2014/main" xmlns="" val="20000"/>
                    </a:ext>
                  </a:extLst>
                </a:gridCol>
                <a:gridCol w="3357586">
                  <a:extLst>
                    <a:ext uri="{9D8B030D-6E8A-4147-A177-3AD203B41FA5}">
                      <a16:colId xmlns:a16="http://schemas.microsoft.com/office/drawing/2014/main" xmlns="" val="20001"/>
                    </a:ext>
                  </a:extLst>
                </a:gridCol>
              </a:tblGrid>
              <a:tr h="370840">
                <a:tc>
                  <a:txBody>
                    <a:bodyPr/>
                    <a:lstStyle/>
                    <a:p>
                      <a:r>
                        <a:rPr kumimoji="0" lang="en-US" sz="1800" b="1" kern="1200" dirty="0">
                          <a:solidFill>
                            <a:schemeClr val="lt1"/>
                          </a:solidFill>
                          <a:latin typeface="+mn-lt"/>
                          <a:ea typeface="+mn-ea"/>
                          <a:cs typeface="+mn-cs"/>
                        </a:rPr>
                        <a:t>Web Server</a:t>
                      </a:r>
                      <a:endParaRPr lang="en-US" dirty="0"/>
                    </a:p>
                  </a:txBody>
                  <a:tcPr/>
                </a:tc>
                <a:tc>
                  <a:txBody>
                    <a:bodyPr/>
                    <a:lstStyle/>
                    <a:p>
                      <a:r>
                        <a:rPr kumimoji="0" lang="en-US" sz="1800" b="1" kern="1200" dirty="0">
                          <a:solidFill>
                            <a:schemeClr val="lt1"/>
                          </a:solidFill>
                          <a:latin typeface="+mn-lt"/>
                          <a:ea typeface="+mn-ea"/>
                          <a:cs typeface="+mn-cs"/>
                        </a:rPr>
                        <a:t>APACHE</a:t>
                      </a:r>
                      <a:endParaRPr lang="en-US" dirty="0"/>
                    </a:p>
                  </a:txBody>
                  <a:tcPr/>
                </a:tc>
                <a:extLst>
                  <a:ext uri="{0D108BD9-81ED-4DB2-BD59-A6C34878D82A}">
                    <a16:rowId xmlns:a16="http://schemas.microsoft.com/office/drawing/2014/main" xmlns="" val="10000"/>
                  </a:ext>
                </a:extLst>
              </a:tr>
              <a:tr h="370840">
                <a:tc>
                  <a:txBody>
                    <a:bodyPr/>
                    <a:lstStyle/>
                    <a:p>
                      <a:r>
                        <a:rPr kumimoji="0" lang="en-US" sz="1800" b="1" kern="1200" dirty="0">
                          <a:solidFill>
                            <a:schemeClr val="dk1"/>
                          </a:solidFill>
                          <a:latin typeface="+mn-lt"/>
                          <a:ea typeface="+mn-ea"/>
                          <a:cs typeface="+mn-cs"/>
                        </a:rPr>
                        <a:t>Server side Language</a:t>
                      </a:r>
                      <a:endParaRPr lang="en-US" dirty="0"/>
                    </a:p>
                  </a:txBody>
                  <a:tcPr/>
                </a:tc>
                <a:tc>
                  <a:txBody>
                    <a:bodyPr/>
                    <a:lstStyle/>
                    <a:p>
                      <a:r>
                        <a:rPr kumimoji="0" lang="en-US" sz="1800" kern="1200" dirty="0">
                          <a:solidFill>
                            <a:schemeClr val="dk1"/>
                          </a:solidFill>
                          <a:latin typeface="+mn-lt"/>
                          <a:ea typeface="+mn-ea"/>
                          <a:cs typeface="+mn-cs"/>
                        </a:rPr>
                        <a:t>PHP5.6 or above version</a:t>
                      </a:r>
                      <a:endParaRPr lang="en-US" dirty="0"/>
                    </a:p>
                  </a:txBody>
                  <a:tcPr/>
                </a:tc>
                <a:extLst>
                  <a:ext uri="{0D108BD9-81ED-4DB2-BD59-A6C34878D82A}">
                    <a16:rowId xmlns:a16="http://schemas.microsoft.com/office/drawing/2014/main" xmlns="" val="10001"/>
                  </a:ext>
                </a:extLst>
              </a:tr>
              <a:tr h="370840">
                <a:tc>
                  <a:txBody>
                    <a:bodyPr/>
                    <a:lstStyle/>
                    <a:p>
                      <a:r>
                        <a:rPr kumimoji="0" lang="en-US" sz="1800" b="1" kern="1200" dirty="0">
                          <a:solidFill>
                            <a:schemeClr val="dk1"/>
                          </a:solidFill>
                          <a:latin typeface="+mn-lt"/>
                          <a:ea typeface="+mn-ea"/>
                          <a:cs typeface="+mn-cs"/>
                        </a:rPr>
                        <a:t>Database Server</a:t>
                      </a:r>
                      <a:endParaRPr lang="en-US" dirty="0"/>
                    </a:p>
                  </a:txBody>
                  <a:tcPr/>
                </a:tc>
                <a:tc>
                  <a:txBody>
                    <a:bodyPr/>
                    <a:lstStyle/>
                    <a:p>
                      <a:r>
                        <a:rPr kumimoji="0" lang="en-US" sz="1800" kern="1200" dirty="0" err="1">
                          <a:solidFill>
                            <a:schemeClr val="dk1"/>
                          </a:solidFill>
                          <a:latin typeface="+mn-lt"/>
                          <a:ea typeface="+mn-ea"/>
                          <a:cs typeface="+mn-cs"/>
                        </a:rPr>
                        <a:t>MySQL</a:t>
                      </a:r>
                      <a:endParaRPr lang="en-US" dirty="0"/>
                    </a:p>
                  </a:txBody>
                  <a:tcPr/>
                </a:tc>
                <a:extLst>
                  <a:ext uri="{0D108BD9-81ED-4DB2-BD59-A6C34878D82A}">
                    <a16:rowId xmlns:a16="http://schemas.microsoft.com/office/drawing/2014/main" xmlns="" val="10002"/>
                  </a:ext>
                </a:extLst>
              </a:tr>
              <a:tr h="370840">
                <a:tc>
                  <a:txBody>
                    <a:bodyPr/>
                    <a:lstStyle/>
                    <a:p>
                      <a:r>
                        <a:rPr kumimoji="0" lang="en-US" sz="1800" b="1" kern="1200" dirty="0">
                          <a:solidFill>
                            <a:schemeClr val="dk1"/>
                          </a:solidFill>
                          <a:latin typeface="+mn-lt"/>
                          <a:ea typeface="+mn-ea"/>
                          <a:cs typeface="+mn-cs"/>
                        </a:rPr>
                        <a:t>Web Browser</a:t>
                      </a:r>
                      <a:endParaRPr lang="en-US" dirty="0"/>
                    </a:p>
                  </a:txBody>
                  <a:tcPr/>
                </a:tc>
                <a:tc>
                  <a:txBody>
                    <a:bodyPr/>
                    <a:lstStyle/>
                    <a:p>
                      <a:r>
                        <a:rPr kumimoji="0" lang="en-US" sz="1800" kern="1200" dirty="0">
                          <a:solidFill>
                            <a:schemeClr val="dk1"/>
                          </a:solidFill>
                          <a:latin typeface="+mn-lt"/>
                          <a:ea typeface="+mn-ea"/>
                          <a:cs typeface="+mn-cs"/>
                        </a:rPr>
                        <a:t>Google Chrome or any compatible browser</a:t>
                      </a:r>
                      <a:endParaRPr lang="en-US" dirty="0"/>
                    </a:p>
                  </a:txBody>
                  <a:tcPr/>
                </a:tc>
                <a:extLst>
                  <a:ext uri="{0D108BD9-81ED-4DB2-BD59-A6C34878D82A}">
                    <a16:rowId xmlns:a16="http://schemas.microsoft.com/office/drawing/2014/main" xmlns="" val="10003"/>
                  </a:ext>
                </a:extLst>
              </a:tr>
              <a:tr h="370840">
                <a:tc>
                  <a:txBody>
                    <a:bodyPr/>
                    <a:lstStyle/>
                    <a:p>
                      <a:r>
                        <a:rPr kumimoji="0" lang="en-US" sz="1800" b="1" kern="1200" dirty="0">
                          <a:solidFill>
                            <a:schemeClr val="dk1"/>
                          </a:solidFill>
                          <a:latin typeface="+mn-lt"/>
                          <a:ea typeface="+mn-ea"/>
                          <a:cs typeface="+mn-cs"/>
                        </a:rPr>
                        <a:t>Operating System</a:t>
                      </a:r>
                      <a:endParaRPr lang="en-US" dirty="0"/>
                    </a:p>
                  </a:txBody>
                  <a:tcPr/>
                </a:tc>
                <a:tc>
                  <a:txBody>
                    <a:bodyPr/>
                    <a:lstStyle/>
                    <a:p>
                      <a:r>
                        <a:rPr kumimoji="0" lang="en-US" sz="1800" kern="1200" dirty="0">
                          <a:solidFill>
                            <a:schemeClr val="dk1"/>
                          </a:solidFill>
                          <a:latin typeface="+mn-lt"/>
                          <a:ea typeface="+mn-ea"/>
                          <a:cs typeface="+mn-cs"/>
                        </a:rPr>
                        <a:t>Windows or any equivalent OS</a:t>
                      </a:r>
                      <a:endParaRPr lang="en-US" dirty="0"/>
                    </a:p>
                  </a:txBody>
                  <a:tcPr/>
                </a:tc>
                <a:extLst>
                  <a:ext uri="{0D108BD9-81ED-4DB2-BD59-A6C34878D82A}">
                    <a16:rowId xmlns:a16="http://schemas.microsoft.com/office/drawing/2014/main" xmlns="" val="10004"/>
                  </a:ext>
                </a:extLst>
              </a:tr>
            </a:tbl>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1000108"/>
          </a:xfrm>
        </p:spPr>
        <p:txBody>
          <a:bodyPr/>
          <a:lstStyle/>
          <a:p>
            <a:pPr algn="ctr"/>
            <a:r>
              <a:rPr lang="en-IN" b="1" dirty="0"/>
              <a:t>Use Case Diagram</a:t>
            </a:r>
            <a:endParaRPr lang="en-US" b="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696" y="1916832"/>
            <a:ext cx="6552728" cy="4830636"/>
          </a:xfrm>
          <a:prstGeom prst="rect">
            <a:avLst/>
          </a:prstGeom>
        </p:spPr>
      </p:pic>
      <p:sp>
        <p:nvSpPr>
          <p:cNvPr id="4" name="TextBox 3"/>
          <p:cNvSpPr txBox="1"/>
          <p:nvPr/>
        </p:nvSpPr>
        <p:spPr>
          <a:xfrm>
            <a:off x="1691680" y="1124744"/>
            <a:ext cx="2808312" cy="369332"/>
          </a:xfrm>
          <a:prstGeom prst="rect">
            <a:avLst/>
          </a:prstGeom>
          <a:noFill/>
        </p:spPr>
        <p:txBody>
          <a:bodyPr wrap="square" rtlCol="0">
            <a:spAutoFit/>
          </a:bodyPr>
          <a:lstStyle/>
          <a:p>
            <a:r>
              <a:rPr lang="en-US" dirty="0" smtClean="0"/>
              <a:t>User use case diagram</a:t>
            </a:r>
            <a:endParaRPr lang="en-US"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3343</TotalTime>
  <Words>919</Words>
  <Application>Microsoft Office PowerPoint</Application>
  <PresentationFormat>On-screen Show (4:3)</PresentationFormat>
  <Paragraphs>123</Paragraphs>
  <Slides>41</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Calibri</vt:lpstr>
      <vt:lpstr>Gill Sans MT</vt:lpstr>
      <vt:lpstr>Times New Roman</vt:lpstr>
      <vt:lpstr>Verdana</vt:lpstr>
      <vt:lpstr>Wingdings</vt:lpstr>
      <vt:lpstr>Wingdings 2</vt:lpstr>
      <vt:lpstr>Solstice</vt:lpstr>
      <vt:lpstr>Event Management System  Developed in PHP &amp; MySQL </vt:lpstr>
      <vt:lpstr>Intorduction </vt:lpstr>
      <vt:lpstr>PowerPoint Presentation</vt:lpstr>
      <vt:lpstr>Project Modules </vt:lpstr>
      <vt:lpstr>Banker Module</vt:lpstr>
      <vt:lpstr>User Module</vt:lpstr>
      <vt:lpstr>Requirement Specification </vt:lpstr>
      <vt:lpstr>Continue.....</vt:lpstr>
      <vt:lpstr>Use Case Diagram</vt:lpstr>
      <vt:lpstr>Continue…</vt:lpstr>
      <vt:lpstr>ER Diagram</vt:lpstr>
      <vt:lpstr>Dataflow Diagrams (DFDs)</vt:lpstr>
      <vt:lpstr>PowerPoint Presentation</vt:lpstr>
      <vt:lpstr>PowerPoint Presentation</vt:lpstr>
      <vt:lpstr>PowerPoint Presentation</vt:lpstr>
      <vt:lpstr>Class Diagram</vt:lpstr>
      <vt:lpstr>Implementation and  System Testing </vt:lpstr>
      <vt:lpstr>Project Screens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vt:lpstr>
      <vt:lpstr>References </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Testing  Management System</dc:title>
  <dc:creator>Anuj kumar</dc:creator>
  <cp:lastModifiedBy>Microsoft account</cp:lastModifiedBy>
  <cp:revision>72</cp:revision>
  <dcterms:created xsi:type="dcterms:W3CDTF">2021-11-06T13:13:02Z</dcterms:created>
  <dcterms:modified xsi:type="dcterms:W3CDTF">2023-05-21T16:13:29Z</dcterms:modified>
</cp:coreProperties>
</file>